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5" r:id="rId1"/>
    <p:sldMasterId id="2147483681" r:id="rId2"/>
  </p:sldMasterIdLst>
  <p:notesMasterIdLst>
    <p:notesMasterId r:id="rId9"/>
  </p:notesMasterIdLst>
  <p:handoutMasterIdLst>
    <p:handoutMasterId r:id="rId10"/>
  </p:handoutMasterIdLst>
  <p:sldIdLst>
    <p:sldId id="393" r:id="rId3"/>
    <p:sldId id="386" r:id="rId4"/>
    <p:sldId id="360" r:id="rId5"/>
    <p:sldId id="335" r:id="rId6"/>
    <p:sldId id="400" r:id="rId7"/>
    <p:sldId id="350" r:id="rId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4358451-7C9B-864E-8B1C-EB59DA031F27}">
          <p14:sldIdLst>
            <p14:sldId id="393"/>
            <p14:sldId id="386"/>
            <p14:sldId id="360"/>
            <p14:sldId id="335"/>
            <p14:sldId id="400"/>
            <p14:sldId id="350"/>
          </p14:sldIdLst>
        </p14:section>
      </p14:sectionLst>
    </p:ext>
    <p:ext uri="{EFAFB233-063F-42B5-8137-9DF3F51BA10A}">
      <p15:sldGuideLst xmlns:p15="http://schemas.microsoft.com/office/powerpoint/2012/main">
        <p15:guide id="1" pos="340" userDrawn="1">
          <p15:clr>
            <a:srgbClr val="A4A3A4"/>
          </p15:clr>
        </p15:guide>
        <p15:guide id="2" pos="5397" userDrawn="1">
          <p15:clr>
            <a:srgbClr val="A4A3A4"/>
          </p15:clr>
        </p15:guide>
        <p15:guide id="3" orient="horz" pos="4088" userDrawn="1">
          <p15:clr>
            <a:srgbClr val="A4A3A4"/>
          </p15:clr>
        </p15:guide>
        <p15:guide id="5" orient="horz" pos="4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 id="2" name="Microsoft Office User" initials="Office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5"/>
    <a:srgbClr val="344E96"/>
    <a:srgbClr val="565656"/>
    <a:srgbClr val="9DC335"/>
    <a:srgbClr val="33A3DD"/>
    <a:srgbClr val="203F6E"/>
    <a:srgbClr val="404040"/>
    <a:srgbClr val="33A3DE"/>
    <a:srgbClr val="F9A63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6" autoAdjust="0"/>
    <p:restoredTop sz="94717" autoAdjust="0"/>
  </p:normalViewPr>
  <p:slideViewPr>
    <p:cSldViewPr snapToGrid="0" snapToObjects="1">
      <p:cViewPr varScale="1">
        <p:scale>
          <a:sx n="66" d="100"/>
          <a:sy n="66" d="100"/>
        </p:scale>
        <p:origin x="1408" y="48"/>
      </p:cViewPr>
      <p:guideLst>
        <p:guide pos="340"/>
        <p:guide pos="5397"/>
        <p:guide orient="horz" pos="4088"/>
        <p:guide orient="horz" pos="436"/>
      </p:guideLst>
    </p:cSldViewPr>
  </p:slideViewPr>
  <p:outlineViewPr>
    <p:cViewPr>
      <p:scale>
        <a:sx n="33" d="100"/>
        <a:sy n="33" d="100"/>
      </p:scale>
      <p:origin x="0" y="0"/>
    </p:cViewPr>
  </p:outlineViewPr>
  <p:notesTextViewPr>
    <p:cViewPr>
      <p:scale>
        <a:sx n="55" d="100"/>
        <a:sy n="55" d="100"/>
      </p:scale>
      <p:origin x="0" y="0"/>
    </p:cViewPr>
  </p:notesTextViewPr>
  <p:sorterViewPr>
    <p:cViewPr varScale="1">
      <p:scale>
        <a:sx n="1" d="1"/>
        <a:sy n="1" d="1"/>
      </p:scale>
      <p:origin x="0" y="-14544"/>
    </p:cViewPr>
  </p:sorterViewPr>
  <p:notesViewPr>
    <p:cSldViewPr snapToGrid="0" snapToObjects="1">
      <p:cViewPr varScale="1">
        <p:scale>
          <a:sx n="66" d="100"/>
          <a:sy n="66" d="100"/>
        </p:scale>
        <p:origin x="2678"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latin typeface="Arial" charset="0"/>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F46B79D-8BD5-9941-9C2C-85B52772995A}" type="datetimeFigureOut">
              <a:rPr lang="en-US" smtClean="0">
                <a:latin typeface="Arial" charset="0"/>
              </a:rPr>
              <a:t>3/31/2019</a:t>
            </a:fld>
            <a:endParaRPr lang="en-US" dirty="0">
              <a:latin typeface="Arial" charset="0"/>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latin typeface="Arial" charset="0"/>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A37FD0C-02C3-C949-9366-3E883267EC5B}"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108469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Arial" charset="0"/>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Arial" charset="0"/>
              </a:defRPr>
            </a:lvl1pPr>
          </a:lstStyle>
          <a:p>
            <a:fld id="{F3180A63-BF38-6F4D-9683-BBC6FC602ACD}" type="datetimeFigureOut">
              <a:rPr lang="en-US" smtClean="0"/>
              <a:pPr/>
              <a:t>3/31/2019</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Arial" charset="0"/>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Arial" charset="0"/>
              </a:defRPr>
            </a:lvl1pPr>
          </a:lstStyle>
          <a:p>
            <a:fld id="{5D2A902C-6815-8C40-89B6-CED0B67F4B83}" type="slidenum">
              <a:rPr lang="en-US" smtClean="0"/>
              <a:pPr/>
              <a:t>‹#›</a:t>
            </a:fld>
            <a:endParaRPr lang="en-US" dirty="0"/>
          </a:p>
        </p:txBody>
      </p:sp>
    </p:spTree>
    <p:extLst>
      <p:ext uri="{BB962C8B-B14F-4D97-AF65-F5344CB8AC3E}">
        <p14:creationId xmlns:p14="http://schemas.microsoft.com/office/powerpoint/2010/main" val="167358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A902C-6815-8C40-89B6-CED0B67F4B83}" type="slidenum">
              <a:rPr lang="en-US" smtClean="0"/>
              <a:t>0</a:t>
            </a:fld>
            <a:endParaRPr lang="en-US"/>
          </a:p>
        </p:txBody>
      </p:sp>
    </p:spTree>
    <p:extLst>
      <p:ext uri="{BB962C8B-B14F-4D97-AF65-F5344CB8AC3E}">
        <p14:creationId xmlns:p14="http://schemas.microsoft.com/office/powerpoint/2010/main" val="534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7A76FB17-2665-4C09-B9F2-497E5CB74853}" type="slidenum">
              <a:rPr lang="cs-CZ" smtClean="0"/>
              <a:pPr/>
              <a:t>2</a:t>
            </a:fld>
            <a:endParaRPr lang="cs-CZ"/>
          </a:p>
        </p:txBody>
      </p:sp>
    </p:spTree>
    <p:extLst>
      <p:ext uri="{BB962C8B-B14F-4D97-AF65-F5344CB8AC3E}">
        <p14:creationId xmlns:p14="http://schemas.microsoft.com/office/powerpoint/2010/main" val="327911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a:xfrm>
            <a:off x="4021294" y="9721106"/>
            <a:ext cx="3076363" cy="511731"/>
          </a:xfrm>
          <a:prstGeom prst="rect">
            <a:avLst/>
          </a:prstGeom>
        </p:spPr>
        <p:txBody>
          <a:bodyPr lIns="99048" tIns="49524" rIns="99048" bIns="49524"/>
          <a:lstStyle/>
          <a:p>
            <a:fld id="{AAB54A8E-8083-48CE-A81E-21D1187A081D}" type="slidenum">
              <a:rPr lang="en-US" smtClean="0"/>
              <a:pPr/>
              <a:t>5</a:t>
            </a:fld>
            <a:endParaRPr lang="en-US"/>
          </a:p>
        </p:txBody>
      </p:sp>
    </p:spTree>
    <p:extLst>
      <p:ext uri="{BB962C8B-B14F-4D97-AF65-F5344CB8AC3E}">
        <p14:creationId xmlns:p14="http://schemas.microsoft.com/office/powerpoint/2010/main" val="1557609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2420724974"/>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982" y="-131422"/>
            <a:ext cx="7886700" cy="1325563"/>
          </a:xfrm>
        </p:spPr>
        <p:txBody>
          <a:bodyPr/>
          <a:lstStyle/>
          <a:p>
            <a:r>
              <a:rPr lang="cs-CZ" dirty="0"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35703088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cs-CZ"/>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767020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8650" y="-56356"/>
            <a:ext cx="78867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cs-CZ"/>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cs-CZ"/>
          </a:p>
        </p:txBody>
      </p:sp>
      <p:sp>
        <p:nvSpPr>
          <p:cNvPr id="9" name="Slide Number Placeholder 8"/>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30258931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cs-CZ"/>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cs-CZ"/>
          </a:p>
        </p:txBody>
      </p:sp>
      <p:sp>
        <p:nvSpPr>
          <p:cNvPr id="5" name="Slide Number Placeholder 4"/>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39751568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180470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cs-CZ"/>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19303445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cs-CZ"/>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p:txBody>
          <a:bodyPr/>
          <a:lstStyle/>
          <a:p>
            <a:fld id="{B27F6D23-C679-44D2-8560-45EE122E3EB9}" type="slidenum">
              <a:rPr lang="cs-CZ" smtClean="0"/>
              <a:t>‹#›</a:t>
            </a:fld>
            <a:endParaRPr lang="cs-CZ"/>
          </a:p>
        </p:txBody>
      </p:sp>
    </p:spTree>
    <p:extLst>
      <p:ext uri="{BB962C8B-B14F-4D97-AF65-F5344CB8AC3E}">
        <p14:creationId xmlns:p14="http://schemas.microsoft.com/office/powerpoint/2010/main" val="25895599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87086"/>
            <a:ext cx="7032171" cy="1055914"/>
          </a:xfrm>
          <a:prstGeom prst="rect">
            <a:avLst/>
          </a:prstGeom>
        </p:spPr>
        <p:txBody>
          <a:bodyPr anchor="ctr"/>
          <a:lstStyle>
            <a:lvl1pPr>
              <a:defRPr baseline="0">
                <a:solidFill>
                  <a:schemeClr val="bg1"/>
                </a:solidFill>
              </a:defRPr>
            </a:lvl1pPr>
          </a:lstStyle>
          <a:p>
            <a:r>
              <a:rPr lang="en-US" dirty="0"/>
              <a:t>Click to edit title</a:t>
            </a:r>
          </a:p>
        </p:txBody>
      </p:sp>
      <p:sp>
        <p:nvSpPr>
          <p:cNvPr id="5" name="Content Placeholder 4"/>
          <p:cNvSpPr>
            <a:spLocks noGrp="1"/>
          </p:cNvSpPr>
          <p:nvPr>
            <p:ph sz="quarter" idx="10"/>
          </p:nvPr>
        </p:nvSpPr>
        <p:spPr>
          <a:xfrm>
            <a:off x="457200" y="1143000"/>
            <a:ext cx="8229600" cy="5257800"/>
          </a:xfrm>
          <a:prstGeom prst="rect">
            <a:avLst/>
          </a:prstGeom>
        </p:spPr>
        <p:txBody>
          <a:bodyPr lIns="0"/>
          <a:lstStyle>
            <a:lvl1pPr marL="176213"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1pPr>
            <a:lvl2pPr marL="346472"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2pPr>
            <a:lvl3pPr marL="515541" indent="-169069">
              <a:lnSpc>
                <a:spcPct val="100000"/>
              </a:lnSpc>
              <a:spcBef>
                <a:spcPts val="0"/>
              </a:spcBef>
              <a:spcAft>
                <a:spcPts val="450"/>
              </a:spcAft>
              <a:buClr>
                <a:schemeClr val="tx1"/>
              </a:buClr>
              <a:buFont typeface="Wingdings" panose="05000000000000000000" pitchFamily="2" charset="2"/>
              <a:buChar char="§"/>
              <a:defRPr>
                <a:solidFill>
                  <a:schemeClr val="tx1"/>
                </a:solidFill>
              </a:defRPr>
            </a:lvl3pPr>
            <a:lvl4pPr marL="68580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4pPr>
            <a:lvl5pPr marL="85606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4265023" y="6648994"/>
            <a:ext cx="613955" cy="209006"/>
          </a:xfrm>
          <a:prstGeom prst="rect">
            <a:avLst/>
          </a:prstGeom>
          <a:noFill/>
        </p:spPr>
        <p:txBody>
          <a:bodyPr wrap="square" rtlCol="0" anchor="ctr">
            <a:noAutofit/>
          </a:bodyPr>
          <a:lstStyle/>
          <a:p>
            <a:pPr algn="ctr"/>
            <a:fld id="{0DCB3BA2-AADF-469B-B4BB-5860F2D87B2A}" type="slidenum">
              <a:rPr lang="en-US" sz="675" kern="1200" smtClean="0">
                <a:solidFill>
                  <a:srgbClr val="D9D9D9"/>
                </a:solidFill>
                <a:latin typeface="+mn-lt"/>
                <a:ea typeface="+mn-ea"/>
                <a:cs typeface="Arial" panose="020B0604020202020204" pitchFamily="34" charset="0"/>
              </a:rPr>
              <a:pPr algn="ctr"/>
              <a:t>‹#›</a:t>
            </a:fld>
            <a:endParaRPr lang="en-US" sz="675" kern="1200" dirty="0">
              <a:solidFill>
                <a:srgbClr val="D9D9D9"/>
              </a:solidFill>
              <a:latin typeface="+mn-lt"/>
              <a:ea typeface="+mn-ea"/>
              <a:cs typeface="Arial" panose="020B0604020202020204" pitchFamily="34" charset="0"/>
            </a:endParaRPr>
          </a:p>
        </p:txBody>
      </p:sp>
    </p:spTree>
    <p:extLst>
      <p:ext uri="{BB962C8B-B14F-4D97-AF65-F5344CB8AC3E}">
        <p14:creationId xmlns:p14="http://schemas.microsoft.com/office/powerpoint/2010/main" val="2885653374"/>
      </p:ext>
    </p:extLst>
  </p:cSld>
  <p:clrMapOvr>
    <a:masterClrMapping/>
  </p:clrMapOvr>
  <p:extLst mod="1">
    <p:ext uri="{DCECCB84-F9BA-43D5-87BE-67443E8EF086}">
      <p15:sldGuideLst xmlns:p15="http://schemas.microsoft.com/office/powerpoint/2012/main">
        <p15:guide id="1" orient="horz" pos="4032">
          <p15:clr>
            <a:srgbClr val="FBAE40"/>
          </p15:clr>
        </p15:guide>
        <p15:guide id="2" pos="3840">
          <p15:clr>
            <a:srgbClr val="FBAE40"/>
          </p15:clr>
        </p15:guide>
        <p15:guide id="3" pos="4032">
          <p15:clr>
            <a:srgbClr val="FBAE40"/>
          </p15:clr>
        </p15:guide>
        <p15:guide id="4" pos="3648">
          <p15:clr>
            <a:srgbClr val="FBAE40"/>
          </p15:clr>
        </p15:guide>
        <p15:guide id="5" orient="horz" pos="720">
          <p15:clr>
            <a:srgbClr val="FBAE40"/>
          </p15:clr>
        </p15:guide>
        <p15:guide id="6" pos="384">
          <p15:clr>
            <a:srgbClr val="FBAE40"/>
          </p15:clr>
        </p15:guide>
        <p15:guide id="7" pos="7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87086"/>
            <a:ext cx="7032171" cy="1055914"/>
          </a:xfrm>
          <a:prstGeom prst="rect">
            <a:avLst/>
          </a:prstGeom>
        </p:spPr>
        <p:txBody>
          <a:bodyPr anchor="ctr"/>
          <a:lstStyle>
            <a:lvl1pPr>
              <a:defRPr baseline="0">
                <a:solidFill>
                  <a:schemeClr val="tx1"/>
                </a:solidFill>
              </a:defRPr>
            </a:lvl1pPr>
          </a:lstStyle>
          <a:p>
            <a:r>
              <a:rPr lang="en-US" dirty="0"/>
              <a:t>Click to edit title</a:t>
            </a:r>
          </a:p>
        </p:txBody>
      </p:sp>
      <p:sp>
        <p:nvSpPr>
          <p:cNvPr id="3" name="TextBox 2"/>
          <p:cNvSpPr txBox="1"/>
          <p:nvPr userDrawn="1"/>
        </p:nvSpPr>
        <p:spPr>
          <a:xfrm>
            <a:off x="4265023" y="6648994"/>
            <a:ext cx="613955" cy="209006"/>
          </a:xfrm>
          <a:prstGeom prst="rect">
            <a:avLst/>
          </a:prstGeom>
          <a:noFill/>
        </p:spPr>
        <p:txBody>
          <a:bodyPr wrap="square" rtlCol="0" anchor="ctr">
            <a:noAutofit/>
          </a:bodyPr>
          <a:lstStyle/>
          <a:p>
            <a:pPr algn="ctr"/>
            <a:fld id="{0DCB3BA2-AADF-469B-B4BB-5860F2D87B2A}" type="slidenum">
              <a:rPr lang="en-US" sz="675" kern="1200" smtClean="0">
                <a:solidFill>
                  <a:srgbClr val="D9D9D9"/>
                </a:solidFill>
                <a:latin typeface="+mn-lt"/>
                <a:ea typeface="+mn-ea"/>
                <a:cs typeface="Arial" panose="020B0604020202020204" pitchFamily="34" charset="0"/>
              </a:rPr>
              <a:pPr algn="ctr"/>
              <a:t>‹#›</a:t>
            </a:fld>
            <a:endParaRPr lang="en-US" sz="675" kern="1200" dirty="0">
              <a:solidFill>
                <a:srgbClr val="D9D9D9"/>
              </a:solidFill>
              <a:latin typeface="+mn-lt"/>
              <a:ea typeface="+mn-ea"/>
              <a:cs typeface="Arial" panose="020B0604020202020204" pitchFamily="34" charset="0"/>
            </a:endParaRPr>
          </a:p>
        </p:txBody>
      </p:sp>
    </p:spTree>
    <p:extLst>
      <p:ext uri="{BB962C8B-B14F-4D97-AF65-F5344CB8AC3E}">
        <p14:creationId xmlns:p14="http://schemas.microsoft.com/office/powerpoint/2010/main" val="4150389886"/>
      </p:ext>
    </p:extLst>
  </p:cSld>
  <p:clrMapOvr>
    <a:masterClrMapping/>
  </p:clrMapOvr>
  <p:extLst mod="1">
    <p:ext uri="{DCECCB84-F9BA-43D5-87BE-67443E8EF086}">
      <p15:sldGuideLst xmlns:p15="http://schemas.microsoft.com/office/powerpoint/2012/main">
        <p15:guide id="1" orient="horz" pos="4032">
          <p15:clr>
            <a:srgbClr val="FBAE40"/>
          </p15:clr>
        </p15:guide>
        <p15:guide id="2" pos="3840">
          <p15:clr>
            <a:srgbClr val="FBAE40"/>
          </p15:clr>
        </p15:guide>
        <p15:guide id="3" pos="4032">
          <p15:clr>
            <a:srgbClr val="FBAE40"/>
          </p15:clr>
        </p15:guide>
        <p15:guide id="4" pos="3648">
          <p15:clr>
            <a:srgbClr val="FBAE40"/>
          </p15:clr>
        </p15:guide>
        <p15:guide id="5" orient="horz" pos="720">
          <p15:clr>
            <a:srgbClr val="FBAE40"/>
          </p15:clr>
        </p15:guide>
        <p15:guide id="6" pos="384">
          <p15:clr>
            <a:srgbClr val="FBAE40"/>
          </p15:clr>
        </p15:guide>
        <p15:guide id="7" pos="7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12818" y="-48671"/>
            <a:ext cx="9156819" cy="6906671"/>
          </a:xfrm>
          <a:prstGeom prst="rect">
            <a:avLst/>
          </a:prstGeom>
          <a:solidFill>
            <a:srgbClr val="2040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9" name="Rectangle 8"/>
          <p:cNvSpPr/>
          <p:nvPr userDrawn="1"/>
        </p:nvSpPr>
        <p:spPr>
          <a:xfrm>
            <a:off x="-12817" y="2937374"/>
            <a:ext cx="9156816" cy="1264608"/>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11" name="Picture 10"/>
          <p:cNvPicPr>
            <a:picLocks noChangeAspect="1"/>
          </p:cNvPicPr>
          <p:nvPr userDrawn="1"/>
        </p:nvPicPr>
        <p:blipFill>
          <a:blip r:embed="rId2"/>
          <a:stretch>
            <a:fillRect/>
          </a:stretch>
        </p:blipFill>
        <p:spPr>
          <a:xfrm>
            <a:off x="5119007" y="6175711"/>
            <a:ext cx="3832407" cy="348401"/>
          </a:xfrm>
          <a:prstGeom prst="rect">
            <a:avLst/>
          </a:prstGeom>
        </p:spPr>
      </p:pic>
      <p:sp>
        <p:nvSpPr>
          <p:cNvPr id="12" name="Rectangle 11"/>
          <p:cNvSpPr/>
          <p:nvPr userDrawn="1"/>
        </p:nvSpPr>
        <p:spPr>
          <a:xfrm>
            <a:off x="388907" y="6280548"/>
            <a:ext cx="3069459" cy="207794"/>
          </a:xfrm>
          <a:prstGeom prst="rect">
            <a:avLst/>
          </a:prstGeom>
          <a:noFill/>
        </p:spPr>
        <p:txBody>
          <a:bodyPr wrap="square" tIns="18288" bIns="18288" anchor="ctr">
            <a:noAutofit/>
          </a:bodyPr>
          <a:lstStyle/>
          <a:p>
            <a:r>
              <a:rPr lang="en-US" sz="800" b="1" dirty="0">
                <a:solidFill>
                  <a:schemeClr val="bg1"/>
                </a:solidFill>
                <a:latin typeface="Arial" charset="0"/>
                <a:cs typeface="Arial" panose="020B0604020202020204" pitchFamily="34" charset="0"/>
              </a:rPr>
              <a:t>© </a:t>
            </a:r>
            <a:r>
              <a:rPr lang="en-US" sz="800" b="1" dirty="0" smtClean="0">
                <a:solidFill>
                  <a:schemeClr val="bg1"/>
                </a:solidFill>
                <a:latin typeface="Arial" charset="0"/>
                <a:cs typeface="Arial" panose="020B0604020202020204" pitchFamily="34" charset="0"/>
              </a:rPr>
              <a:t>2019 </a:t>
            </a:r>
            <a:r>
              <a:rPr lang="en-US" sz="800" b="1" dirty="0">
                <a:solidFill>
                  <a:schemeClr val="bg1"/>
                </a:solidFill>
                <a:latin typeface="Arial" charset="0"/>
                <a:cs typeface="Arial" panose="020B0604020202020204" pitchFamily="34" charset="0"/>
              </a:rPr>
              <a:t>Chart Industries, Inc. Confidential and Proprietary</a:t>
            </a:r>
          </a:p>
        </p:txBody>
      </p:sp>
      <p:pic>
        <p:nvPicPr>
          <p:cNvPr id="13" name="Picture 12"/>
          <p:cNvPicPr>
            <a:picLocks noChangeAspect="1"/>
          </p:cNvPicPr>
          <p:nvPr userDrawn="1"/>
        </p:nvPicPr>
        <p:blipFill>
          <a:blip r:embed="rId3"/>
          <a:stretch>
            <a:fillRect/>
          </a:stretch>
        </p:blipFill>
        <p:spPr>
          <a:xfrm>
            <a:off x="388907" y="3273998"/>
            <a:ext cx="2463313" cy="595747"/>
          </a:xfrm>
          <a:prstGeom prst="rect">
            <a:avLst/>
          </a:prstGeom>
        </p:spPr>
      </p:pic>
      <p:sp>
        <p:nvSpPr>
          <p:cNvPr id="3" name="Text Placeholder 2"/>
          <p:cNvSpPr>
            <a:spLocks noGrp="1"/>
          </p:cNvSpPr>
          <p:nvPr>
            <p:ph type="body" idx="1" hasCustomPrompt="1"/>
          </p:nvPr>
        </p:nvSpPr>
        <p:spPr>
          <a:xfrm>
            <a:off x="3091861" y="3279714"/>
            <a:ext cx="6052138" cy="590032"/>
          </a:xfrm>
        </p:spPr>
        <p:txBody>
          <a:bodyPr>
            <a:norm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title</a:t>
            </a:r>
          </a:p>
        </p:txBody>
      </p:sp>
      <p:pic>
        <p:nvPicPr>
          <p:cNvPr id="10" name="Picture 19">
            <a:extLst>
              <a:ext uri="{FF2B5EF4-FFF2-40B4-BE49-F238E27FC236}">
                <a16:creationId xmlns="" xmlns:a16="http://schemas.microsoft.com/office/drawing/2014/main" id="{1D4DC380-6AEA-436D-AA87-8713089CE721}"/>
              </a:ext>
            </a:extLst>
          </p:cNvPr>
          <p:cNvPicPr>
            <a:picLocks noChangeAspect="1"/>
          </p:cNvPicPr>
          <p:nvPr userDrawn="1"/>
        </p:nvPicPr>
        <p:blipFill rotWithShape="1">
          <a:blip r:embed="rId4"/>
          <a:srcRect l="23679" t="38185" r="26139"/>
          <a:stretch/>
        </p:blipFill>
        <p:spPr>
          <a:xfrm>
            <a:off x="-17089" y="-48671"/>
            <a:ext cx="9161089" cy="2986045"/>
          </a:xfrm>
          <a:prstGeom prst="rect">
            <a:avLst/>
          </a:prstGeom>
        </p:spPr>
      </p:pic>
    </p:spTree>
    <p:extLst>
      <p:ext uri="{BB962C8B-B14F-4D97-AF65-F5344CB8AC3E}">
        <p14:creationId xmlns:p14="http://schemas.microsoft.com/office/powerpoint/2010/main" val="422767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6C1ED7-2E5D-B144-A3E9-8CEF08534DB9}" type="slidenum">
              <a:rPr lang="en-US" smtClean="0"/>
              <a:pPr/>
              <a:t>‹#›</a:t>
            </a:fld>
            <a:endParaRPr lang="en-US" dirty="0"/>
          </a:p>
        </p:txBody>
      </p:sp>
    </p:spTree>
    <p:extLst>
      <p:ext uri="{BB962C8B-B14F-4D97-AF65-F5344CB8AC3E}">
        <p14:creationId xmlns:p14="http://schemas.microsoft.com/office/powerpoint/2010/main" val="306264451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C1ED7-2E5D-B144-A3E9-8CEF08534DB9}" type="slidenum">
              <a:rPr lang="en-US" smtClean="0"/>
              <a:t>‹#›</a:t>
            </a:fld>
            <a:endParaRPr lang="en-US"/>
          </a:p>
        </p:txBody>
      </p:sp>
      <p:sp>
        <p:nvSpPr>
          <p:cNvPr id="8" name="Title 1">
            <a:extLst>
              <a:ext uri="{FF2B5EF4-FFF2-40B4-BE49-F238E27FC236}">
                <a16:creationId xmlns="" xmlns:a16="http://schemas.microsoft.com/office/drawing/2014/main" id="{527CD283-AD0F-4245-851E-DCCCF7C04F42}"/>
              </a:ext>
            </a:extLst>
          </p:cNvPr>
          <p:cNvSpPr txBox="1">
            <a:spLocks/>
          </p:cNvSpPr>
          <p:nvPr userDrawn="1"/>
        </p:nvSpPr>
        <p:spPr>
          <a:xfrm>
            <a:off x="208492" y="-6806"/>
            <a:ext cx="7886700" cy="9488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Arial" charset="0"/>
                <a:ea typeface="Arial" charset="0"/>
                <a:cs typeface="Arial" charset="0"/>
              </a:defRPr>
            </a:lvl1pPr>
          </a:lstStyle>
          <a:p>
            <a:r>
              <a:rPr lang="en-US" sz="3200" dirty="0"/>
              <a:t>Click to edit Master title style</a:t>
            </a:r>
          </a:p>
        </p:txBody>
      </p:sp>
    </p:spTree>
    <p:extLst>
      <p:ext uri="{BB962C8B-B14F-4D97-AF65-F5344CB8AC3E}">
        <p14:creationId xmlns:p14="http://schemas.microsoft.com/office/powerpoint/2010/main" val="2754034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12818" y="-48671"/>
            <a:ext cx="9156819" cy="6906671"/>
          </a:xfrm>
          <a:prstGeom prst="rect">
            <a:avLst/>
          </a:prstGeom>
          <a:solidFill>
            <a:srgbClr val="2040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pic>
        <p:nvPicPr>
          <p:cNvPr id="8" name="Picture Placeholder 5">
            <a:extLst>
              <a:ext uri="{FF2B5EF4-FFF2-40B4-BE49-F238E27FC236}">
                <a16:creationId xmlns="" xmlns:a16="http://schemas.microsoft.com/office/drawing/2014/main" id="{8CB3E489-3825-4965-954C-D3E18EB8DA7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3891" t="22739" r="6837" b="-17665"/>
          <a:stretch/>
        </p:blipFill>
        <p:spPr>
          <a:xfrm>
            <a:off x="0" y="-48670"/>
            <a:ext cx="9144000" cy="4029387"/>
          </a:xfrm>
          <a:prstGeom prst="rect">
            <a:avLst/>
          </a:prstGeom>
        </p:spPr>
      </p:pic>
      <p:sp>
        <p:nvSpPr>
          <p:cNvPr id="9" name="Rectangle 8"/>
          <p:cNvSpPr/>
          <p:nvPr userDrawn="1"/>
        </p:nvSpPr>
        <p:spPr>
          <a:xfrm>
            <a:off x="-12817" y="2937374"/>
            <a:ext cx="9156816" cy="1264608"/>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19007" y="6175711"/>
            <a:ext cx="3832407" cy="348401"/>
          </a:xfrm>
          <a:prstGeom prst="rect">
            <a:avLst/>
          </a:prstGeom>
        </p:spPr>
      </p:pic>
      <p:sp>
        <p:nvSpPr>
          <p:cNvPr id="12" name="Rectangle 11"/>
          <p:cNvSpPr/>
          <p:nvPr userDrawn="1"/>
        </p:nvSpPr>
        <p:spPr>
          <a:xfrm>
            <a:off x="388907" y="6280548"/>
            <a:ext cx="3069459" cy="207794"/>
          </a:xfrm>
          <a:prstGeom prst="rect">
            <a:avLst/>
          </a:prstGeom>
          <a:noFill/>
        </p:spPr>
        <p:txBody>
          <a:bodyPr wrap="square" tIns="18288" bIns="18288" anchor="ctr">
            <a:noAutofit/>
          </a:bodyPr>
          <a:lstStyle/>
          <a:p>
            <a:r>
              <a:rPr lang="en-US" sz="800" b="1" dirty="0">
                <a:solidFill>
                  <a:schemeClr val="bg1"/>
                </a:solidFill>
                <a:latin typeface="Arial" charset="0"/>
                <a:cs typeface="Arial" panose="020B0604020202020204" pitchFamily="34" charset="0"/>
              </a:rPr>
              <a:t>© </a:t>
            </a:r>
            <a:r>
              <a:rPr lang="en-US" sz="800" b="1" dirty="0" smtClean="0">
                <a:solidFill>
                  <a:schemeClr val="bg1"/>
                </a:solidFill>
                <a:latin typeface="Arial" charset="0"/>
                <a:cs typeface="Arial" panose="020B0604020202020204" pitchFamily="34" charset="0"/>
              </a:rPr>
              <a:t>2019 </a:t>
            </a:r>
            <a:r>
              <a:rPr lang="en-US" sz="800" b="1" dirty="0">
                <a:solidFill>
                  <a:schemeClr val="bg1"/>
                </a:solidFill>
                <a:latin typeface="Arial" charset="0"/>
                <a:cs typeface="Arial" panose="020B0604020202020204" pitchFamily="34" charset="0"/>
              </a:rPr>
              <a:t>Chart Industries, Inc. Confidential and Proprietary</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8907" y="3247262"/>
            <a:ext cx="2463313" cy="595747"/>
          </a:xfrm>
          <a:prstGeom prst="rect">
            <a:avLst/>
          </a:prstGeom>
        </p:spPr>
      </p:pic>
      <p:sp>
        <p:nvSpPr>
          <p:cNvPr id="3" name="Text Placeholder 2"/>
          <p:cNvSpPr>
            <a:spLocks noGrp="1"/>
          </p:cNvSpPr>
          <p:nvPr>
            <p:ph type="body" idx="1"/>
          </p:nvPr>
        </p:nvSpPr>
        <p:spPr>
          <a:xfrm>
            <a:off x="3091861" y="3279713"/>
            <a:ext cx="78867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2788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086"/>
            <a:ext cx="7032171" cy="1055914"/>
          </a:xfrm>
          <a:prstGeom prst="rect">
            <a:avLst/>
          </a:prstGeom>
        </p:spPr>
        <p:txBody>
          <a:bodyPr anchor="ctr"/>
          <a:lstStyle>
            <a:lvl1pPr>
              <a:defRPr baseline="0">
                <a:solidFill>
                  <a:schemeClr val="tx1"/>
                </a:solidFill>
              </a:defRPr>
            </a:lvl1pPr>
          </a:lstStyle>
          <a:p>
            <a:r>
              <a:rPr lang="en-US" dirty="0"/>
              <a:t>Click to edit title</a:t>
            </a:r>
          </a:p>
        </p:txBody>
      </p:sp>
      <p:sp>
        <p:nvSpPr>
          <p:cNvPr id="5" name="Content Placeholder 4"/>
          <p:cNvSpPr>
            <a:spLocks noGrp="1"/>
          </p:cNvSpPr>
          <p:nvPr>
            <p:ph sz="quarter" idx="10"/>
          </p:nvPr>
        </p:nvSpPr>
        <p:spPr>
          <a:xfrm>
            <a:off x="457200" y="1143000"/>
            <a:ext cx="8229600" cy="5257800"/>
          </a:xfrm>
          <a:prstGeom prst="rect">
            <a:avLst/>
          </a:prstGeom>
        </p:spPr>
        <p:txBody>
          <a:bodyPr lIns="0"/>
          <a:lstStyle>
            <a:lvl1pPr marL="234950" indent="-234950">
              <a:lnSpc>
                <a:spcPct val="100000"/>
              </a:lnSpc>
              <a:spcBef>
                <a:spcPts val="0"/>
              </a:spcBef>
              <a:spcAft>
                <a:spcPts val="600"/>
              </a:spcAft>
              <a:buClr>
                <a:schemeClr val="tx1"/>
              </a:buClr>
              <a:buFont typeface="Wingdings" panose="05000000000000000000" pitchFamily="2" charset="2"/>
              <a:buChar char="§"/>
              <a:defRPr>
                <a:solidFill>
                  <a:schemeClr val="tx1"/>
                </a:solidFill>
              </a:defRPr>
            </a:lvl1pPr>
            <a:lvl2pPr marL="461963" indent="-234950">
              <a:lnSpc>
                <a:spcPct val="100000"/>
              </a:lnSpc>
              <a:spcBef>
                <a:spcPts val="0"/>
              </a:spcBef>
              <a:spcAft>
                <a:spcPts val="600"/>
              </a:spcAft>
              <a:buClr>
                <a:schemeClr val="tx1"/>
              </a:buClr>
              <a:buFont typeface="Wingdings" panose="05000000000000000000" pitchFamily="2" charset="2"/>
              <a:buChar char="§"/>
              <a:defRPr>
                <a:solidFill>
                  <a:schemeClr val="tx1"/>
                </a:solidFill>
              </a:defRPr>
            </a:lvl2pPr>
            <a:lvl3pPr marL="687388" indent="-225425">
              <a:lnSpc>
                <a:spcPct val="100000"/>
              </a:lnSpc>
              <a:spcBef>
                <a:spcPts val="0"/>
              </a:spcBef>
              <a:spcAft>
                <a:spcPts val="600"/>
              </a:spcAft>
              <a:buClr>
                <a:schemeClr val="tx1"/>
              </a:buClr>
              <a:buFont typeface="Wingdings" panose="05000000000000000000" pitchFamily="2" charset="2"/>
              <a:buChar char="§"/>
              <a:defRPr>
                <a:solidFill>
                  <a:schemeClr val="tx1"/>
                </a:solidFill>
              </a:defRPr>
            </a:lvl3pPr>
            <a:lvl4pPr marL="914400" indent="-227013">
              <a:lnSpc>
                <a:spcPct val="100000"/>
              </a:lnSpc>
              <a:spcBef>
                <a:spcPts val="0"/>
              </a:spcBef>
              <a:spcAft>
                <a:spcPts val="600"/>
              </a:spcAft>
              <a:buClr>
                <a:schemeClr val="tx1"/>
              </a:buClr>
              <a:buFont typeface="Wingdings" panose="05000000000000000000" pitchFamily="2" charset="2"/>
              <a:buChar char="§"/>
              <a:defRPr>
                <a:solidFill>
                  <a:schemeClr val="tx1"/>
                </a:solidFill>
              </a:defRPr>
            </a:lvl4pPr>
            <a:lvl5pPr marL="1141413" indent="-227013">
              <a:lnSpc>
                <a:spcPct val="100000"/>
              </a:lnSpc>
              <a:spcBef>
                <a:spcPts val="0"/>
              </a:spcBef>
              <a:spcAft>
                <a:spcPts val="600"/>
              </a:spcAft>
              <a:buClr>
                <a:schemeClr val="tx1"/>
              </a:buClr>
              <a:buFont typeface="Wingdings" panose="05000000000000000000" pitchFamily="2" charset="2"/>
              <a:buChar char="§"/>
              <a:defRPr>
                <a:solidFill>
                  <a:schemeClr val="tx1"/>
                </a:solidFil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 name="TextBox 5"/>
          <p:cNvSpPr txBox="1"/>
          <p:nvPr/>
        </p:nvSpPr>
        <p:spPr>
          <a:xfrm>
            <a:off x="4265022" y="6648994"/>
            <a:ext cx="613955" cy="209006"/>
          </a:xfrm>
          <a:prstGeom prst="rect">
            <a:avLst/>
          </a:prstGeom>
          <a:noFill/>
        </p:spPr>
        <p:txBody>
          <a:bodyPr wrap="square" rtlCol="0" anchor="ctr">
            <a:noAutofit/>
          </a:bodyPr>
          <a:lstStyle/>
          <a:p>
            <a:pPr algn="ctr"/>
            <a:fld id="{0DCB3BA2-AADF-469B-B4BB-5860F2D87B2A}" type="slidenum">
              <a:rPr lang="en-US" sz="900" kern="1200" smtClean="0">
                <a:solidFill>
                  <a:srgbClr val="D9D9D9"/>
                </a:solidFill>
                <a:latin typeface="+mn-lt"/>
                <a:ea typeface="+mn-ea"/>
                <a:cs typeface="Arial" panose="020B0604020202020204" pitchFamily="34" charset="0"/>
              </a:rPr>
              <a:pPr algn="ctr"/>
              <a:t>‹#›</a:t>
            </a:fld>
            <a:endParaRPr lang="en-US" sz="900" kern="1200" dirty="0">
              <a:solidFill>
                <a:srgbClr val="D9D9D9"/>
              </a:solidFill>
              <a:latin typeface="+mn-lt"/>
              <a:ea typeface="+mn-ea"/>
              <a:cs typeface="Arial" panose="020B0604020202020204" pitchFamily="34" charset="0"/>
            </a:endParaRPr>
          </a:p>
        </p:txBody>
      </p:sp>
    </p:spTree>
    <p:extLst>
      <p:ext uri="{BB962C8B-B14F-4D97-AF65-F5344CB8AC3E}">
        <p14:creationId xmlns:p14="http://schemas.microsoft.com/office/powerpoint/2010/main" val="4156751092"/>
      </p:ext>
    </p:extLst>
  </p:cSld>
  <p:clrMapOvr>
    <a:masterClrMapping/>
  </p:clrMapOvr>
  <p:extLst mod="1">
    <p:ext uri="{DCECCB84-F9BA-43D5-87BE-67443E8EF086}">
      <p15:sldGuideLst xmlns:p15="http://schemas.microsoft.com/office/powerpoint/2012/main">
        <p15:guide id="1" orient="horz" pos="4032">
          <p15:clr>
            <a:srgbClr val="FBAE40"/>
          </p15:clr>
        </p15:guide>
        <p15:guide id="2" pos="2880">
          <p15:clr>
            <a:srgbClr val="FBAE40"/>
          </p15:clr>
        </p15:guide>
        <p15:guide id="3" pos="3024">
          <p15:clr>
            <a:srgbClr val="FBAE40"/>
          </p15:clr>
        </p15:guide>
        <p15:guide id="4" pos="2736">
          <p15:clr>
            <a:srgbClr val="FBAE40"/>
          </p15:clr>
        </p15:guide>
        <p15:guide id="5" orient="horz" pos="720">
          <p15:clr>
            <a:srgbClr val="FBAE40"/>
          </p15:clr>
        </p15:guide>
        <p15:guide id="6" pos="288">
          <p15:clr>
            <a:srgbClr val="FBAE40"/>
          </p15:clr>
        </p15:guide>
        <p15:guide id="7" pos="54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5538"/>
          </a:xfrm>
          <a:prstGeom prst="rect">
            <a:avLst/>
          </a:prstGeom>
        </p:spPr>
        <p:txBody>
          <a:bodyPr/>
          <a:lstStyle/>
          <a:p>
            <a:r>
              <a:rPr lang="en-US" altLang="zh-CN" smtClean="0"/>
              <a:t>Click to edit Master title style</a:t>
            </a:r>
            <a:endParaRPr lang="zh-CN" altLang="en-US"/>
          </a:p>
        </p:txBody>
      </p:sp>
      <p:sp>
        <p:nvSpPr>
          <p:cNvPr id="3" name="Text Placeholder 2"/>
          <p:cNvSpPr>
            <a:spLocks noGrp="1"/>
          </p:cNvSpPr>
          <p:nvPr>
            <p:ph type="body" sz="half" idx="1"/>
          </p:nvPr>
        </p:nvSpPr>
        <p:spPr>
          <a:xfrm>
            <a:off x="451338" y="1414463"/>
            <a:ext cx="4044462" cy="4525962"/>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36477" y="1414463"/>
            <a:ext cx="4044462" cy="4525962"/>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7" name="Slide Number Placeholder 6"/>
          <p:cNvSpPr>
            <a:spLocks noGrp="1" noChangeArrowheads="1"/>
          </p:cNvSpPr>
          <p:nvPr>
            <p:ph type="sldNum" sz="quarter" idx="12"/>
          </p:nvPr>
        </p:nvSpPr>
        <p:spPr>
          <a:xfrm>
            <a:off x="7010400" y="6286520"/>
            <a:ext cx="2133600" cy="428604"/>
          </a:xfrm>
          <a:prstGeom prst="rect">
            <a:avLst/>
          </a:prstGeom>
          <a:ln/>
        </p:spPr>
        <p:txBody>
          <a:bodyPr/>
          <a:lstStyle>
            <a:lvl1pPr>
              <a:defRPr/>
            </a:lvl1pPr>
          </a:lstStyle>
          <a:p>
            <a:pPr>
              <a:defRPr/>
            </a:pPr>
            <a:fld id="{4D783665-C3CA-49B5-BEB8-881BB9E7AA16}" type="slidenum">
              <a:rPr lang="en-US" altLang="zh-CN"/>
              <a:pPr>
                <a:defRPr/>
              </a:pPr>
              <a:t>‹#›</a:t>
            </a:fld>
            <a:endParaRPr lang="en-US" altLang="zh-CN"/>
          </a:p>
        </p:txBody>
      </p:sp>
    </p:spTree>
    <p:extLst>
      <p:ext uri="{BB962C8B-B14F-4D97-AF65-F5344CB8AC3E}">
        <p14:creationId xmlns:p14="http://schemas.microsoft.com/office/powerpoint/2010/main" val="5144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87086"/>
            <a:ext cx="7032171" cy="1055914"/>
          </a:xfrm>
          <a:prstGeom prst="rect">
            <a:avLst/>
          </a:prstGeom>
        </p:spPr>
        <p:txBody>
          <a:bodyPr anchor="ctr"/>
          <a:lstStyle>
            <a:lvl1pPr>
              <a:defRPr baseline="0">
                <a:solidFill>
                  <a:schemeClr val="tx1"/>
                </a:solidFill>
              </a:defRPr>
            </a:lvl1pPr>
          </a:lstStyle>
          <a:p>
            <a:r>
              <a:rPr lang="en-US" dirty="0"/>
              <a:t>Click to edit title</a:t>
            </a:r>
          </a:p>
        </p:txBody>
      </p:sp>
      <p:sp>
        <p:nvSpPr>
          <p:cNvPr id="6" name="Content Placeholder 4"/>
          <p:cNvSpPr>
            <a:spLocks noGrp="1"/>
          </p:cNvSpPr>
          <p:nvPr>
            <p:ph sz="quarter" idx="10"/>
          </p:nvPr>
        </p:nvSpPr>
        <p:spPr>
          <a:xfrm>
            <a:off x="457200" y="1143000"/>
            <a:ext cx="3886200" cy="5257800"/>
          </a:xfrm>
          <a:prstGeom prst="rect">
            <a:avLst/>
          </a:prstGeom>
        </p:spPr>
        <p:txBody>
          <a:bodyPr lIns="0"/>
          <a:lstStyle>
            <a:lvl1pPr marL="176213"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1pPr>
            <a:lvl2pPr marL="346472"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2pPr>
            <a:lvl3pPr marL="515541" indent="-169069">
              <a:lnSpc>
                <a:spcPct val="100000"/>
              </a:lnSpc>
              <a:spcBef>
                <a:spcPts val="0"/>
              </a:spcBef>
              <a:spcAft>
                <a:spcPts val="450"/>
              </a:spcAft>
              <a:buClr>
                <a:schemeClr val="tx1"/>
              </a:buClr>
              <a:buFont typeface="Wingdings" panose="05000000000000000000" pitchFamily="2" charset="2"/>
              <a:buChar char="§"/>
              <a:defRPr>
                <a:solidFill>
                  <a:schemeClr val="tx1"/>
                </a:solidFill>
              </a:defRPr>
            </a:lvl3pPr>
            <a:lvl4pPr marL="68580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4pPr>
            <a:lvl5pPr marL="85606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4"/>
          <p:cNvSpPr>
            <a:spLocks noGrp="1"/>
          </p:cNvSpPr>
          <p:nvPr>
            <p:ph sz="quarter" idx="11"/>
          </p:nvPr>
        </p:nvSpPr>
        <p:spPr>
          <a:xfrm>
            <a:off x="4800600" y="1143000"/>
            <a:ext cx="3886200" cy="5257800"/>
          </a:xfrm>
          <a:prstGeom prst="rect">
            <a:avLst/>
          </a:prstGeom>
        </p:spPr>
        <p:txBody>
          <a:bodyPr lIns="0"/>
          <a:lstStyle>
            <a:lvl1pPr marL="176213"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1pPr>
            <a:lvl2pPr marL="346472" indent="-176213">
              <a:lnSpc>
                <a:spcPct val="100000"/>
              </a:lnSpc>
              <a:spcBef>
                <a:spcPts val="0"/>
              </a:spcBef>
              <a:spcAft>
                <a:spcPts val="450"/>
              </a:spcAft>
              <a:buClr>
                <a:schemeClr val="tx1"/>
              </a:buClr>
              <a:buFont typeface="Wingdings" panose="05000000000000000000" pitchFamily="2" charset="2"/>
              <a:buChar char="§"/>
              <a:defRPr>
                <a:solidFill>
                  <a:schemeClr val="tx1"/>
                </a:solidFill>
              </a:defRPr>
            </a:lvl2pPr>
            <a:lvl3pPr marL="515541" indent="-169069">
              <a:lnSpc>
                <a:spcPct val="100000"/>
              </a:lnSpc>
              <a:spcBef>
                <a:spcPts val="0"/>
              </a:spcBef>
              <a:spcAft>
                <a:spcPts val="450"/>
              </a:spcAft>
              <a:buClr>
                <a:schemeClr val="tx1"/>
              </a:buClr>
              <a:buFont typeface="Wingdings" panose="05000000000000000000" pitchFamily="2" charset="2"/>
              <a:buChar char="§"/>
              <a:defRPr>
                <a:solidFill>
                  <a:schemeClr val="tx1"/>
                </a:solidFill>
              </a:defRPr>
            </a:lvl3pPr>
            <a:lvl4pPr marL="68580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4pPr>
            <a:lvl5pPr marL="856060" indent="-170260">
              <a:lnSpc>
                <a:spcPct val="100000"/>
              </a:lnSpc>
              <a:spcBef>
                <a:spcPts val="0"/>
              </a:spcBef>
              <a:spcAft>
                <a:spcPts val="450"/>
              </a:spcAft>
              <a:buClr>
                <a:schemeClr val="tx1"/>
              </a:buClr>
              <a:buFont typeface="Wingdings" panose="05000000000000000000" pitchFamily="2" charset="2"/>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4265023" y="6648994"/>
            <a:ext cx="613955" cy="209006"/>
          </a:xfrm>
          <a:prstGeom prst="rect">
            <a:avLst/>
          </a:prstGeom>
          <a:noFill/>
        </p:spPr>
        <p:txBody>
          <a:bodyPr wrap="square" rtlCol="0" anchor="ctr">
            <a:noAutofit/>
          </a:bodyPr>
          <a:lstStyle/>
          <a:p>
            <a:pPr algn="ctr"/>
            <a:fld id="{0DCB3BA2-AADF-469B-B4BB-5860F2D87B2A}" type="slidenum">
              <a:rPr lang="en-US" sz="675" kern="1200" smtClean="0">
                <a:solidFill>
                  <a:srgbClr val="D9D9D9"/>
                </a:solidFill>
                <a:latin typeface="+mn-lt"/>
                <a:ea typeface="+mn-ea"/>
                <a:cs typeface="Arial" panose="020B0604020202020204" pitchFamily="34" charset="0"/>
              </a:rPr>
              <a:pPr algn="ctr"/>
              <a:t>‹#›</a:t>
            </a:fld>
            <a:endParaRPr lang="en-US" sz="675" kern="1200" dirty="0">
              <a:solidFill>
                <a:srgbClr val="D9D9D9"/>
              </a:solidFill>
              <a:latin typeface="+mn-lt"/>
              <a:ea typeface="+mn-ea"/>
              <a:cs typeface="Arial" panose="020B0604020202020204" pitchFamily="34" charset="0"/>
            </a:endParaRPr>
          </a:p>
        </p:txBody>
      </p:sp>
    </p:spTree>
    <p:extLst>
      <p:ext uri="{BB962C8B-B14F-4D97-AF65-F5344CB8AC3E}">
        <p14:creationId xmlns:p14="http://schemas.microsoft.com/office/powerpoint/2010/main" val="2006552798"/>
      </p:ext>
    </p:extLst>
  </p:cSld>
  <p:clrMapOvr>
    <a:masterClrMapping/>
  </p:clrMapOvr>
  <p:extLst mod="1">
    <p:ext uri="{DCECCB84-F9BA-43D5-87BE-67443E8EF086}">
      <p15:sldGuideLst xmlns:p15="http://schemas.microsoft.com/office/powerpoint/2012/main">
        <p15:guide id="1" orient="horz" pos="4032">
          <p15:clr>
            <a:srgbClr val="FBAE40"/>
          </p15:clr>
        </p15:guide>
        <p15:guide id="2" pos="3840">
          <p15:clr>
            <a:srgbClr val="FBAE40"/>
          </p15:clr>
        </p15:guide>
        <p15:guide id="3" pos="4032">
          <p15:clr>
            <a:srgbClr val="FBAE40"/>
          </p15:clr>
        </p15:guide>
        <p15:guide id="4" pos="3648">
          <p15:clr>
            <a:srgbClr val="FBAE40"/>
          </p15:clr>
        </p15:guide>
        <p15:guide id="5" orient="horz" pos="720">
          <p15:clr>
            <a:srgbClr val="FBAE40"/>
          </p15:clr>
        </p15:guide>
        <p15:guide id="6" pos="384">
          <p15:clr>
            <a:srgbClr val="FBAE40"/>
          </p15:clr>
        </p15:guide>
        <p15:guide id="7" pos="72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DA43537-7386-4F81-A22B-2B9D33699B03}" type="datetimeFigureOut">
              <a:rPr lang="fr-FR" smtClean="0"/>
              <a:pPr/>
              <a:t>31/03/2019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82CFBFF-7265-4A0F-9B5E-55A0673ABE09}" type="slidenum">
              <a:rPr lang="fr-FR" smtClean="0"/>
              <a:pPr/>
              <a:t>‹#›</a:t>
            </a:fld>
            <a:endParaRPr lang="fr-FR" dirty="0"/>
          </a:p>
        </p:txBody>
      </p:sp>
    </p:spTree>
    <p:extLst>
      <p:ext uri="{BB962C8B-B14F-4D97-AF65-F5344CB8AC3E}">
        <p14:creationId xmlns:p14="http://schemas.microsoft.com/office/powerpoint/2010/main" val="20806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cs-CZ"/>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cs-CZ"/>
          </a:p>
        </p:txBody>
      </p:sp>
      <p:sp>
        <p:nvSpPr>
          <p:cNvPr id="4" name="Slide Number Placeholder 3"/>
          <p:cNvSpPr>
            <a:spLocks noGrp="1"/>
          </p:cNvSpPr>
          <p:nvPr>
            <p:ph type="sldNum" sz="quarter" idx="12"/>
          </p:nvPr>
        </p:nvSpPr>
        <p:spPr/>
        <p:txBody>
          <a:bodyPr/>
          <a:lstStyle/>
          <a:p>
            <a:fld id="{B27F6D23-C679-44D2-8560-45EE122E3EB9}" type="slidenum">
              <a:rPr lang="cs-CZ" smtClean="0"/>
              <a:t>‹#›</a:t>
            </a:fld>
            <a:endParaRPr lang="cs-CZ"/>
          </a:p>
        </p:txBody>
      </p:sp>
      <p:sp>
        <p:nvSpPr>
          <p:cNvPr id="5" name="Rectangle 11"/>
          <p:cNvSpPr/>
          <p:nvPr userDrawn="1"/>
        </p:nvSpPr>
        <p:spPr>
          <a:xfrm>
            <a:off x="0" y="0"/>
            <a:ext cx="9144000" cy="6858000"/>
          </a:xfrm>
          <a:prstGeom prst="rect">
            <a:avLst/>
          </a:prstGeom>
          <a:solidFill>
            <a:srgbClr val="203F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6" name="Rectangle 8"/>
          <p:cNvSpPr/>
          <p:nvPr userDrawn="1"/>
        </p:nvSpPr>
        <p:spPr>
          <a:xfrm>
            <a:off x="-17089" y="2937374"/>
            <a:ext cx="9161089" cy="1264608"/>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7" name="Picture 12"/>
          <p:cNvPicPr>
            <a:picLocks noChangeAspect="1"/>
          </p:cNvPicPr>
          <p:nvPr userDrawn="1"/>
        </p:nvPicPr>
        <p:blipFill>
          <a:blip r:embed="rId2"/>
          <a:stretch>
            <a:fillRect/>
          </a:stretch>
        </p:blipFill>
        <p:spPr>
          <a:xfrm>
            <a:off x="458156" y="3239647"/>
            <a:ext cx="2746711" cy="660061"/>
          </a:xfrm>
          <a:prstGeom prst="rect">
            <a:avLst/>
          </a:prstGeom>
        </p:spPr>
      </p:pic>
      <p:sp>
        <p:nvSpPr>
          <p:cNvPr id="9" name="Text Placeholder 2"/>
          <p:cNvSpPr>
            <a:spLocks noGrp="1"/>
          </p:cNvSpPr>
          <p:nvPr>
            <p:ph type="body" idx="1"/>
          </p:nvPr>
        </p:nvSpPr>
        <p:spPr>
          <a:xfrm>
            <a:off x="3257550" y="3254399"/>
            <a:ext cx="10515600" cy="922272"/>
          </a:xfrm>
        </p:spPr>
        <p:txBody>
          <a:bodyPr>
            <a:normAutofit/>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pic>
        <p:nvPicPr>
          <p:cNvPr id="10" name="Picture 19">
            <a:extLst>
              <a:ext uri="{FF2B5EF4-FFF2-40B4-BE49-F238E27FC236}">
                <a16:creationId xmlns:a16="http://schemas.microsoft.com/office/drawing/2014/main" xmlns="" id="{1D4DC380-6AEA-436D-AA87-8713089CE7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7075" r="17572"/>
          <a:stretch/>
        </p:blipFill>
        <p:spPr>
          <a:xfrm>
            <a:off x="-34506" y="-288818"/>
            <a:ext cx="9187132" cy="3226191"/>
          </a:xfrm>
          <a:prstGeom prst="rect">
            <a:avLst/>
          </a:prstGeom>
        </p:spPr>
      </p:pic>
      <p:pic>
        <p:nvPicPr>
          <p:cNvPr id="12"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31562" y="6092933"/>
            <a:ext cx="5109876" cy="464537"/>
          </a:xfrm>
          <a:prstGeom prst="rect">
            <a:avLst/>
          </a:prstGeom>
        </p:spPr>
      </p:pic>
    </p:spTree>
    <p:extLst>
      <p:ext uri="{BB962C8B-B14F-4D97-AF65-F5344CB8AC3E}">
        <p14:creationId xmlns:p14="http://schemas.microsoft.com/office/powerpoint/2010/main" val="9376456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3/31/2019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C1ED7-2E5D-B144-A3E9-8CEF08534DB9}" type="slidenum">
              <a:rPr lang="en-US" smtClean="0"/>
              <a:pPr/>
              <a:t>‹#›</a:t>
            </a:fld>
            <a:endParaRPr lang="en-US" dirty="0"/>
          </a:p>
        </p:txBody>
      </p:sp>
      <p:sp>
        <p:nvSpPr>
          <p:cNvPr id="7" name="Rectangle 6">
            <a:extLst>
              <a:ext uri="{FF2B5EF4-FFF2-40B4-BE49-F238E27FC236}">
                <a16:creationId xmlns="" xmlns:a16="http://schemas.microsoft.com/office/drawing/2014/main" id="{5B2F64E1-6DA9-4D3B-8C47-07743B455BD8}"/>
              </a:ext>
            </a:extLst>
          </p:cNvPr>
          <p:cNvSpPr/>
          <p:nvPr userDrawn="1"/>
        </p:nvSpPr>
        <p:spPr>
          <a:xfrm>
            <a:off x="-6011" y="912"/>
            <a:ext cx="9158692" cy="941112"/>
          </a:xfrm>
          <a:prstGeom prst="rect">
            <a:avLst/>
          </a:prstGeom>
          <a:solidFill>
            <a:srgbClr val="203F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8" name="Rectangle 7">
            <a:extLst>
              <a:ext uri="{FF2B5EF4-FFF2-40B4-BE49-F238E27FC236}">
                <a16:creationId xmlns="" xmlns:a16="http://schemas.microsoft.com/office/drawing/2014/main" id="{EB043B4F-58C0-4E81-B63E-13065113B7CA}"/>
              </a:ext>
            </a:extLst>
          </p:cNvPr>
          <p:cNvSpPr/>
          <p:nvPr userDrawn="1"/>
        </p:nvSpPr>
        <p:spPr>
          <a:xfrm>
            <a:off x="7388459" y="-6806"/>
            <a:ext cx="1764223"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9" name="Picture 8">
            <a:extLst>
              <a:ext uri="{FF2B5EF4-FFF2-40B4-BE49-F238E27FC236}">
                <a16:creationId xmlns="" xmlns:a16="http://schemas.microsoft.com/office/drawing/2014/main" id="{22748247-1FE9-4768-B261-4C98E59D5763}"/>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7458208" y="651687"/>
            <a:ext cx="1574851" cy="190892"/>
          </a:xfrm>
          <a:prstGeom prst="rect">
            <a:avLst/>
          </a:prstGeom>
        </p:spPr>
      </p:pic>
      <p:sp>
        <p:nvSpPr>
          <p:cNvPr id="10" name="Rectangle 9">
            <a:extLst>
              <a:ext uri="{FF2B5EF4-FFF2-40B4-BE49-F238E27FC236}">
                <a16:creationId xmlns="" xmlns:a16="http://schemas.microsoft.com/office/drawing/2014/main" id="{5A73BB1F-B7D5-4AF3-A6F7-1BABB476ED40}"/>
              </a:ext>
            </a:extLst>
          </p:cNvPr>
          <p:cNvSpPr/>
          <p:nvPr userDrawn="1"/>
        </p:nvSpPr>
        <p:spPr>
          <a:xfrm>
            <a:off x="210689" y="6559587"/>
            <a:ext cx="3258447" cy="207794"/>
          </a:xfrm>
          <a:prstGeom prst="rect">
            <a:avLst/>
          </a:prstGeom>
          <a:noFill/>
        </p:spPr>
        <p:txBody>
          <a:bodyPr wrap="square" tIns="18288" bIns="18288" anchor="ctr">
            <a:noAutofit/>
          </a:bodyPr>
          <a:lstStyle/>
          <a:p>
            <a:r>
              <a:rPr lang="en-US" sz="900" dirty="0">
                <a:solidFill>
                  <a:schemeClr val="bg1">
                    <a:lumMod val="50000"/>
                  </a:schemeClr>
                </a:solidFill>
                <a:latin typeface="Arial" charset="0"/>
                <a:ea typeface="Arial" charset="0"/>
                <a:cs typeface="Arial" charset="0"/>
              </a:rPr>
              <a:t>© </a:t>
            </a:r>
            <a:r>
              <a:rPr lang="en-US" sz="900" dirty="0" smtClean="0">
                <a:solidFill>
                  <a:schemeClr val="bg1">
                    <a:lumMod val="50000"/>
                  </a:schemeClr>
                </a:solidFill>
                <a:latin typeface="Arial" charset="0"/>
                <a:ea typeface="Arial" charset="0"/>
                <a:cs typeface="Arial" charset="0"/>
              </a:rPr>
              <a:t>2019 </a:t>
            </a:r>
            <a:r>
              <a:rPr lang="en-US" sz="900" dirty="0">
                <a:solidFill>
                  <a:schemeClr val="bg1">
                    <a:lumMod val="50000"/>
                  </a:schemeClr>
                </a:solidFill>
                <a:latin typeface="Arial" charset="0"/>
                <a:ea typeface="Arial" charset="0"/>
                <a:cs typeface="Arial" charset="0"/>
              </a:rPr>
              <a:t>Chart Industries, Inc. Confidential and Proprietary</a:t>
            </a:r>
          </a:p>
        </p:txBody>
      </p:sp>
      <p:grpSp>
        <p:nvGrpSpPr>
          <p:cNvPr id="11" name="Group 10">
            <a:extLst>
              <a:ext uri="{FF2B5EF4-FFF2-40B4-BE49-F238E27FC236}">
                <a16:creationId xmlns="" xmlns:a16="http://schemas.microsoft.com/office/drawing/2014/main" id="{375DBD85-02B5-456F-BCE5-2179071E93CF}"/>
              </a:ext>
            </a:extLst>
          </p:cNvPr>
          <p:cNvGrpSpPr/>
          <p:nvPr userDrawn="1"/>
        </p:nvGrpSpPr>
        <p:grpSpPr>
          <a:xfrm>
            <a:off x="-35190" y="6790825"/>
            <a:ext cx="9187871" cy="75110"/>
            <a:chOff x="-46921" y="5917105"/>
            <a:chExt cx="3493723" cy="948830"/>
          </a:xfrm>
        </p:grpSpPr>
        <p:sp>
          <p:nvSpPr>
            <p:cNvPr id="12" name="Rectangle 11">
              <a:extLst>
                <a:ext uri="{FF2B5EF4-FFF2-40B4-BE49-F238E27FC236}">
                  <a16:creationId xmlns="" xmlns:a16="http://schemas.microsoft.com/office/drawing/2014/main" id="{3E451E55-FA58-446F-8A94-12D2CBA85571}"/>
                </a:ext>
              </a:extLst>
            </p:cNvPr>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3" name="Rectangle 12">
              <a:extLst>
                <a:ext uri="{FF2B5EF4-FFF2-40B4-BE49-F238E27FC236}">
                  <a16:creationId xmlns="" xmlns:a16="http://schemas.microsoft.com/office/drawing/2014/main" id="{C9A7E36D-5D88-49A3-AAF0-B9A52D148CF3}"/>
                </a:ext>
              </a:extLst>
            </p:cNvPr>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4" name="Rectangle 13">
              <a:extLst>
                <a:ext uri="{FF2B5EF4-FFF2-40B4-BE49-F238E27FC236}">
                  <a16:creationId xmlns="" xmlns:a16="http://schemas.microsoft.com/office/drawing/2014/main" id="{A7A8F9F9-82C4-4980-AC1C-2AE854F952F9}"/>
                </a:ext>
              </a:extLst>
            </p:cNvPr>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pic>
        <p:nvPicPr>
          <p:cNvPr id="15" name="Picture 14">
            <a:extLst>
              <a:ext uri="{FF2B5EF4-FFF2-40B4-BE49-F238E27FC236}">
                <a16:creationId xmlns="" xmlns:a16="http://schemas.microsoft.com/office/drawing/2014/main" id="{391C016B-79CA-4487-859A-15A632C29DD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577727" y="191613"/>
            <a:ext cx="1383934" cy="334701"/>
          </a:xfrm>
          <a:prstGeom prst="rect">
            <a:avLst/>
          </a:prstGeom>
        </p:spPr>
      </p:pic>
    </p:spTree>
    <p:extLst>
      <p:ext uri="{BB962C8B-B14F-4D97-AF65-F5344CB8AC3E}">
        <p14:creationId xmlns:p14="http://schemas.microsoft.com/office/powerpoint/2010/main" val="752094249"/>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3" r:id="rId3"/>
    <p:sldLayoutId id="2147483677" r:id="rId4"/>
    <p:sldLayoutId id="2147483680" r:id="rId5"/>
    <p:sldLayoutId id="2147483694" r:id="rId6"/>
    <p:sldLayoutId id="2147483695" r:id="rId7"/>
    <p:sldLayoutId id="2147483698"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6D23-C679-44D2-8560-45EE122E3EB9}" type="slidenum">
              <a:rPr lang="cs-CZ" smtClean="0"/>
              <a:t>‹#›</a:t>
            </a:fld>
            <a:endParaRPr lang="cs-CZ"/>
          </a:p>
        </p:txBody>
      </p:sp>
      <p:sp>
        <p:nvSpPr>
          <p:cNvPr id="7" name="Rectangle 6">
            <a:extLst>
              <a:ext uri="{FF2B5EF4-FFF2-40B4-BE49-F238E27FC236}">
                <a16:creationId xmlns="" xmlns:a16="http://schemas.microsoft.com/office/drawing/2014/main" id="{09CEE132-7870-42A9-A1C8-2101CD079D3A}"/>
              </a:ext>
            </a:extLst>
          </p:cNvPr>
          <p:cNvSpPr/>
          <p:nvPr/>
        </p:nvSpPr>
        <p:spPr>
          <a:xfrm>
            <a:off x="-6011" y="912"/>
            <a:ext cx="9158692" cy="941112"/>
          </a:xfrm>
          <a:prstGeom prst="rect">
            <a:avLst/>
          </a:prstGeom>
          <a:solidFill>
            <a:srgbClr val="203F6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latin typeface="Arial" charset="0"/>
            </a:endParaRPr>
          </a:p>
        </p:txBody>
      </p:sp>
      <p:sp>
        <p:nvSpPr>
          <p:cNvPr id="8" name="Rectangle 7">
            <a:extLst>
              <a:ext uri="{FF2B5EF4-FFF2-40B4-BE49-F238E27FC236}">
                <a16:creationId xmlns="" xmlns:a16="http://schemas.microsoft.com/office/drawing/2014/main" id="{DE532AFE-0F86-43E0-875E-A5FEAB9F82D2}"/>
              </a:ext>
            </a:extLst>
          </p:cNvPr>
          <p:cNvSpPr/>
          <p:nvPr/>
        </p:nvSpPr>
        <p:spPr>
          <a:xfrm>
            <a:off x="7388458" y="-6806"/>
            <a:ext cx="1764223"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pic>
        <p:nvPicPr>
          <p:cNvPr id="9" name="Picture 18">
            <a:extLst>
              <a:ext uri="{FF2B5EF4-FFF2-40B4-BE49-F238E27FC236}">
                <a16:creationId xmlns="" xmlns:a16="http://schemas.microsoft.com/office/drawing/2014/main" id="{5AC7AC00-CE87-46B6-B625-543825CF15C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56025" y="185738"/>
            <a:ext cx="1429088" cy="345622"/>
          </a:xfrm>
          <a:prstGeom prst="rect">
            <a:avLst/>
          </a:prstGeom>
        </p:spPr>
      </p:pic>
      <p:pic>
        <p:nvPicPr>
          <p:cNvPr id="11" name="Picture 16">
            <a:extLst>
              <a:ext uri="{FF2B5EF4-FFF2-40B4-BE49-F238E27FC236}">
                <a16:creationId xmlns="" xmlns:a16="http://schemas.microsoft.com/office/drawing/2014/main" id="{AA7CB334-4219-43C2-8021-B399A7F3331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60538" y="614061"/>
            <a:ext cx="1748387" cy="158944"/>
          </a:xfrm>
          <a:prstGeom prst="rect">
            <a:avLst/>
          </a:prstGeom>
        </p:spPr>
      </p:pic>
      <p:sp>
        <p:nvSpPr>
          <p:cNvPr id="12" name="Rectangle 9">
            <a:extLst>
              <a:ext uri="{FF2B5EF4-FFF2-40B4-BE49-F238E27FC236}">
                <a16:creationId xmlns="" xmlns:a16="http://schemas.microsoft.com/office/drawing/2014/main" id="{CD5598D6-D0A9-40E2-B87E-CA6FC7CA0637}"/>
              </a:ext>
            </a:extLst>
          </p:cNvPr>
          <p:cNvSpPr/>
          <p:nvPr/>
        </p:nvSpPr>
        <p:spPr>
          <a:xfrm>
            <a:off x="628650" y="6513682"/>
            <a:ext cx="3547579" cy="207794"/>
          </a:xfrm>
          <a:prstGeom prst="rect">
            <a:avLst/>
          </a:prstGeom>
          <a:noFill/>
        </p:spPr>
        <p:txBody>
          <a:bodyPr wrap="square" tIns="18288" bIns="18288" anchor="ctr">
            <a:noAutofit/>
          </a:bodyPr>
          <a:lstStyle/>
          <a:p>
            <a:r>
              <a:rPr lang="en-US" sz="900" dirty="0">
                <a:solidFill>
                  <a:schemeClr val="bg1">
                    <a:lumMod val="50000"/>
                  </a:schemeClr>
                </a:solidFill>
                <a:latin typeface="Arial" charset="0"/>
                <a:ea typeface="Arial" charset="0"/>
                <a:cs typeface="Arial" charset="0"/>
              </a:rPr>
              <a:t>© </a:t>
            </a:r>
            <a:r>
              <a:rPr lang="en-US" sz="900" dirty="0" smtClean="0">
                <a:solidFill>
                  <a:schemeClr val="bg1">
                    <a:lumMod val="50000"/>
                  </a:schemeClr>
                </a:solidFill>
                <a:latin typeface="Arial" charset="0"/>
                <a:ea typeface="Arial" charset="0"/>
                <a:cs typeface="Arial" charset="0"/>
              </a:rPr>
              <a:t>2019 </a:t>
            </a:r>
            <a:r>
              <a:rPr lang="en-US" sz="900" dirty="0">
                <a:solidFill>
                  <a:schemeClr val="bg1">
                    <a:lumMod val="50000"/>
                  </a:schemeClr>
                </a:solidFill>
                <a:latin typeface="Arial" charset="0"/>
                <a:ea typeface="Arial" charset="0"/>
                <a:cs typeface="Arial" charset="0"/>
              </a:rPr>
              <a:t>Chart Industries, Inc. Confidential and Proprietary</a:t>
            </a:r>
          </a:p>
        </p:txBody>
      </p:sp>
      <p:sp>
        <p:nvSpPr>
          <p:cNvPr id="2" name="Title Placeholder 1"/>
          <p:cNvSpPr>
            <a:spLocks noGrp="1"/>
          </p:cNvSpPr>
          <p:nvPr>
            <p:ph type="title"/>
          </p:nvPr>
        </p:nvSpPr>
        <p:spPr>
          <a:xfrm>
            <a:off x="628650" y="-131422"/>
            <a:ext cx="7886700" cy="1325563"/>
          </a:xfrm>
          <a:prstGeom prst="rect">
            <a:avLst/>
          </a:prstGeom>
        </p:spPr>
        <p:txBody>
          <a:bodyPr vert="horz" lIns="91440" tIns="45720" rIns="91440" bIns="45720" rtlCol="0" anchor="ctr">
            <a:normAutofit/>
          </a:bodyPr>
          <a:lstStyle/>
          <a:p>
            <a:r>
              <a:rPr lang="cs-CZ" dirty="0" smtClean="0"/>
              <a:t>Kliknutím lze upravit styl.</a:t>
            </a:r>
            <a:endParaRPr lang="en-US" dirty="0"/>
          </a:p>
        </p:txBody>
      </p:sp>
      <p:grpSp>
        <p:nvGrpSpPr>
          <p:cNvPr id="10" name="Group 10">
            <a:extLst>
              <a:ext uri="{FF2B5EF4-FFF2-40B4-BE49-F238E27FC236}">
                <a16:creationId xmlns:a16="http://schemas.microsoft.com/office/drawing/2014/main" xmlns="" id="{375DBD85-02B5-456F-BCE5-2179071E93CF}"/>
              </a:ext>
            </a:extLst>
          </p:cNvPr>
          <p:cNvGrpSpPr/>
          <p:nvPr/>
        </p:nvGrpSpPr>
        <p:grpSpPr>
          <a:xfrm>
            <a:off x="-35190" y="6790825"/>
            <a:ext cx="9187871" cy="75110"/>
            <a:chOff x="-46921" y="5917105"/>
            <a:chExt cx="3493723" cy="948830"/>
          </a:xfrm>
        </p:grpSpPr>
        <p:sp>
          <p:nvSpPr>
            <p:cNvPr id="13" name="Rectangle 11">
              <a:extLst>
                <a:ext uri="{FF2B5EF4-FFF2-40B4-BE49-F238E27FC236}">
                  <a16:creationId xmlns:a16="http://schemas.microsoft.com/office/drawing/2014/main" xmlns="" id="{3E451E55-FA58-446F-8A94-12D2CBA85571}"/>
                </a:ext>
              </a:extLst>
            </p:cNvPr>
            <p:cNvSpPr/>
            <p:nvPr/>
          </p:nvSpPr>
          <p:spPr>
            <a:xfrm>
              <a:off x="2286996" y="5917105"/>
              <a:ext cx="1159806" cy="948829"/>
            </a:xfrm>
            <a:prstGeom prst="rect">
              <a:avLst/>
            </a:prstGeom>
            <a:solidFill>
              <a:srgbClr val="33A3DD"/>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4" name="Rectangle 12">
              <a:extLst>
                <a:ext uri="{FF2B5EF4-FFF2-40B4-BE49-F238E27FC236}">
                  <a16:creationId xmlns:a16="http://schemas.microsoft.com/office/drawing/2014/main" xmlns="" id="{C9A7E36D-5D88-49A3-AAF0-B9A52D148CF3}"/>
                </a:ext>
              </a:extLst>
            </p:cNvPr>
            <p:cNvSpPr/>
            <p:nvPr/>
          </p:nvSpPr>
          <p:spPr>
            <a:xfrm>
              <a:off x="-46921" y="5930305"/>
              <a:ext cx="1174110" cy="935630"/>
            </a:xfrm>
            <a:prstGeom prst="rect">
              <a:avLst/>
            </a:prstGeom>
            <a:solidFill>
              <a:srgbClr val="F9A63F"/>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sp>
          <p:nvSpPr>
            <p:cNvPr id="15" name="Rectangle 13">
              <a:extLst>
                <a:ext uri="{FF2B5EF4-FFF2-40B4-BE49-F238E27FC236}">
                  <a16:creationId xmlns:a16="http://schemas.microsoft.com/office/drawing/2014/main" xmlns="" id="{A7A8F9F9-82C4-4980-AC1C-2AE854F952F9}"/>
                </a:ext>
              </a:extLst>
            </p:cNvPr>
            <p:cNvSpPr/>
            <p:nvPr/>
          </p:nvSpPr>
          <p:spPr>
            <a:xfrm>
              <a:off x="1112885" y="5923704"/>
              <a:ext cx="1174110" cy="935630"/>
            </a:xfrm>
            <a:prstGeom prst="rect">
              <a:avLst/>
            </a:prstGeom>
            <a:solidFill>
              <a:srgbClr val="9DC335"/>
            </a:solidFill>
            <a:ln>
              <a:noFill/>
            </a:ln>
          </p:spPr>
          <p:style>
            <a:lnRef idx="2">
              <a:schemeClr val="accent1">
                <a:shade val="50000"/>
              </a:schemeClr>
            </a:lnRef>
            <a:fillRef idx="1">
              <a:schemeClr val="accent1"/>
            </a:fillRef>
            <a:effectRef idx="0">
              <a:schemeClr val="accent1"/>
            </a:effectRef>
            <a:fontRef idx="minor">
              <a:schemeClr val="lt1"/>
            </a:fontRef>
          </p:style>
          <p:txBody>
            <a:bodyPr lIns="75438" rtlCol="0" anchor="ctr"/>
            <a:lstStyle/>
            <a:p>
              <a:pPr algn="ctr"/>
              <a:endParaRPr lang="en-US" sz="1350" dirty="0">
                <a:solidFill>
                  <a:prstClr val="black"/>
                </a:solidFill>
                <a:latin typeface="Arial" charset="0"/>
              </a:endParaRPr>
            </a:p>
          </p:txBody>
        </p:sp>
      </p:grpSp>
    </p:spTree>
    <p:extLst>
      <p:ext uri="{BB962C8B-B14F-4D97-AF65-F5344CB8AC3E}">
        <p14:creationId xmlns:p14="http://schemas.microsoft.com/office/powerpoint/2010/main" val="409563668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90" r:id="rId7"/>
    <p:sldLayoutId id="2147483691" r:id="rId8"/>
    <p:sldLayoutId id="2147483693" r:id="rId9"/>
    <p:sldLayoutId id="2147483696" r:id="rId10"/>
    <p:sldLayoutId id="214748369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B0F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B0F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B0F0"/>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B0F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chart-ferox.com/" TargetMode="Externa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91861" y="3029456"/>
            <a:ext cx="5860115" cy="1253786"/>
          </a:xfrm>
        </p:spPr>
        <p:txBody>
          <a:bodyPr>
            <a:normAutofit/>
          </a:bodyPr>
          <a:lstStyle/>
          <a:p>
            <a:r>
              <a:rPr lang="en-US" b="1" dirty="0" smtClean="0">
                <a:latin typeface="Arial"/>
                <a:cs typeface="Arial"/>
              </a:rPr>
              <a:t>Chart </a:t>
            </a:r>
            <a:r>
              <a:rPr lang="cs-CZ" b="1" dirty="0" smtClean="0">
                <a:latin typeface="Arial"/>
                <a:cs typeface="Arial"/>
              </a:rPr>
              <a:t>Ferox, a.s. Děčín</a:t>
            </a:r>
          </a:p>
          <a:p>
            <a:r>
              <a:rPr lang="cs-CZ" dirty="0" smtClean="0">
                <a:latin typeface="Arial"/>
                <a:cs typeface="Arial"/>
              </a:rPr>
              <a:t>LNG Terminal Hamburg</a:t>
            </a:r>
            <a:endParaRPr lang="en-US" b="1" dirty="0">
              <a:latin typeface="Arial"/>
              <a:cs typeface="Arial"/>
            </a:endParaRPr>
          </a:p>
        </p:txBody>
      </p:sp>
    </p:spTree>
    <p:extLst>
      <p:ext uri="{BB962C8B-B14F-4D97-AF65-F5344CB8AC3E}">
        <p14:creationId xmlns:p14="http://schemas.microsoft.com/office/powerpoint/2010/main" val="301063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033" y="0"/>
            <a:ext cx="7886700" cy="1008128"/>
          </a:xfrm>
        </p:spPr>
        <p:txBody>
          <a:bodyPr>
            <a:normAutofit/>
          </a:bodyPr>
          <a:lstStyle/>
          <a:p>
            <a:r>
              <a:rPr lang="cs-CZ" dirty="0" smtClean="0"/>
              <a:t>Chart </a:t>
            </a:r>
            <a:r>
              <a:rPr lang="cs-CZ" dirty="0" err="1" smtClean="0"/>
              <a:t>Ferox</a:t>
            </a:r>
            <a:r>
              <a:rPr lang="cs-CZ" dirty="0" smtClean="0"/>
              <a:t> – </a:t>
            </a:r>
            <a:r>
              <a:rPr lang="cs-CZ" sz="2000" dirty="0" smtClean="0"/>
              <a:t>75 </a:t>
            </a:r>
            <a:r>
              <a:rPr lang="cs-CZ" sz="2000" dirty="0" err="1" smtClean="0"/>
              <a:t>years</a:t>
            </a:r>
            <a:r>
              <a:rPr lang="cs-CZ" sz="2000" dirty="0" smtClean="0"/>
              <a:t> </a:t>
            </a:r>
            <a:r>
              <a:rPr lang="cs-CZ" sz="2000" dirty="0" err="1" smtClean="0"/>
              <a:t>of</a:t>
            </a:r>
            <a:r>
              <a:rPr lang="cs-CZ" sz="2000" dirty="0" smtClean="0"/>
              <a:t> </a:t>
            </a:r>
            <a:r>
              <a:rPr lang="cs-CZ" sz="2000" dirty="0" err="1" smtClean="0"/>
              <a:t>manufacturing</a:t>
            </a:r>
            <a:r>
              <a:rPr lang="cs-CZ" sz="2000" dirty="0" smtClean="0"/>
              <a:t> </a:t>
            </a:r>
            <a:r>
              <a:rPr lang="cs-CZ" sz="2000" dirty="0" err="1" smtClean="0"/>
              <a:t>history</a:t>
            </a:r>
            <a:endParaRPr lang="cs-CZ" sz="2000" dirty="0"/>
          </a:p>
        </p:txBody>
      </p:sp>
      <p:sp>
        <p:nvSpPr>
          <p:cNvPr id="5" name="Obdélník 4"/>
          <p:cNvSpPr/>
          <p:nvPr/>
        </p:nvSpPr>
        <p:spPr>
          <a:xfrm>
            <a:off x="502920" y="874398"/>
            <a:ext cx="7851813" cy="1015663"/>
          </a:xfrm>
          <a:prstGeom prst="rect">
            <a:avLst/>
          </a:prstGeom>
        </p:spPr>
        <p:txBody>
          <a:bodyPr wrap="square">
            <a:spAutoFit/>
          </a:bodyPr>
          <a:lstStyle/>
          <a:p>
            <a:pPr algn="just"/>
            <a:r>
              <a:rPr lang="en-US" sz="2000" b="1" dirty="0" smtClean="0">
                <a:solidFill>
                  <a:srgbClr val="004785"/>
                </a:solidFill>
                <a:latin typeface="Arial" panose="020B0604020202020204" pitchFamily="34" charset="0"/>
                <a:cs typeface="Arial" panose="020B0604020202020204" pitchFamily="34" charset="0"/>
              </a:rPr>
              <a:t>A</a:t>
            </a:r>
            <a:r>
              <a:rPr lang="cs-CZ" sz="2000" b="1" dirty="0" smtClean="0">
                <a:solidFill>
                  <a:srgbClr val="004785"/>
                </a:solidFill>
                <a:latin typeface="Arial" panose="020B0604020202020204" pitchFamily="34" charset="0"/>
                <a:cs typeface="Arial" panose="020B0604020202020204" pitchFamily="34" charset="0"/>
              </a:rPr>
              <a:t> </a:t>
            </a:r>
            <a:r>
              <a:rPr lang="cs-CZ" sz="2000" b="1" dirty="0" err="1" smtClean="0">
                <a:solidFill>
                  <a:srgbClr val="004785"/>
                </a:solidFill>
                <a:latin typeface="Arial" panose="020B0604020202020204" pitchFamily="34" charset="0"/>
                <a:cs typeface="Arial" panose="020B0604020202020204" pitchFamily="34" charset="0"/>
              </a:rPr>
              <a:t>premium</a:t>
            </a:r>
            <a:r>
              <a:rPr lang="en-US" sz="2000" b="1" dirty="0" smtClean="0">
                <a:solidFill>
                  <a:srgbClr val="004785"/>
                </a:solidFill>
                <a:latin typeface="Arial" panose="020B0604020202020204" pitchFamily="34" charset="0"/>
                <a:cs typeface="Arial" panose="020B0604020202020204" pitchFamily="34" charset="0"/>
              </a:rPr>
              <a:t> </a:t>
            </a:r>
            <a:r>
              <a:rPr lang="en-US" sz="2000" b="1" dirty="0">
                <a:solidFill>
                  <a:srgbClr val="004785"/>
                </a:solidFill>
                <a:latin typeface="Arial" panose="020B0604020202020204" pitchFamily="34" charset="0"/>
                <a:cs typeface="Arial" panose="020B0604020202020204" pitchFamily="34" charset="0"/>
              </a:rPr>
              <a:t>leading European manufacturer of highly engineered equipment used in the production, storage and end-use </a:t>
            </a:r>
            <a:r>
              <a:rPr lang="en-GB" sz="2000" b="1" dirty="0">
                <a:solidFill>
                  <a:srgbClr val="004785"/>
                </a:solidFill>
                <a:latin typeface="Arial" panose="020B0604020202020204" pitchFamily="34" charset="0"/>
                <a:cs typeface="Arial" panose="020B0604020202020204" pitchFamily="34" charset="0"/>
              </a:rPr>
              <a:t>of hydrocarbon and industrial gases.</a:t>
            </a:r>
          </a:p>
        </p:txBody>
      </p:sp>
      <p:pic>
        <p:nvPicPr>
          <p:cNvPr id="3" name="Obrázek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750" y="1882526"/>
            <a:ext cx="6744154" cy="3375456"/>
          </a:xfrm>
          <a:prstGeom prst="rect">
            <a:avLst/>
          </a:prstGeom>
        </p:spPr>
      </p:pic>
      <p:sp>
        <p:nvSpPr>
          <p:cNvPr id="7" name="Obdélník 6"/>
          <p:cNvSpPr/>
          <p:nvPr/>
        </p:nvSpPr>
        <p:spPr>
          <a:xfrm>
            <a:off x="539749" y="5350927"/>
            <a:ext cx="5834157" cy="1138773"/>
          </a:xfrm>
          <a:prstGeom prst="rect">
            <a:avLst/>
          </a:prstGeom>
        </p:spPr>
        <p:txBody>
          <a:bodyPr wrap="square">
            <a:spAutoFit/>
          </a:bodyPr>
          <a:lstStyle/>
          <a:p>
            <a:r>
              <a:rPr lang="en-AU" sz="1600" b="1" dirty="0" smtClean="0">
                <a:latin typeface="Arial" panose="020B0604020202020204" pitchFamily="34" charset="0"/>
                <a:cs typeface="Arial" panose="020B0604020202020204" pitchFamily="34" charset="0"/>
              </a:rPr>
              <a:t>History of Chart </a:t>
            </a:r>
            <a:r>
              <a:rPr lang="en-AU" sz="1600" b="1" dirty="0" err="1" smtClean="0">
                <a:latin typeface="Arial" panose="020B0604020202020204" pitchFamily="34" charset="0"/>
                <a:cs typeface="Arial" panose="020B0604020202020204" pitchFamily="34" charset="0"/>
              </a:rPr>
              <a:t>Ferox</a:t>
            </a:r>
            <a:r>
              <a:rPr lang="en-AU" sz="1600" b="1" dirty="0" smtClean="0">
                <a:latin typeface="Arial" panose="020B0604020202020204" pitchFamily="34" charset="0"/>
                <a:cs typeface="Arial" panose="020B0604020202020204" pitchFamily="34" charset="0"/>
              </a:rPr>
              <a:t> Facility – </a:t>
            </a:r>
            <a:r>
              <a:rPr lang="en-AU" sz="1600" b="1" dirty="0" err="1" smtClean="0">
                <a:latin typeface="Arial" panose="020B0604020202020204" pitchFamily="34" charset="0"/>
                <a:cs typeface="Arial" panose="020B0604020202020204" pitchFamily="34" charset="0"/>
              </a:rPr>
              <a:t>Děčín</a:t>
            </a:r>
            <a:r>
              <a:rPr lang="en-AU" sz="1600" b="1" dirty="0" smtClean="0">
                <a:latin typeface="Arial" panose="020B0604020202020204" pitchFamily="34" charset="0"/>
                <a:cs typeface="Arial" panose="020B0604020202020204" pitchFamily="34" charset="0"/>
              </a:rPr>
              <a:t>, Czech republic</a:t>
            </a:r>
          </a:p>
          <a:p>
            <a:endParaRPr lang="en-AU" sz="1600"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smtClean="0"/>
              <a:t>1941 – 1945 Private company founded by Wilhelm </a:t>
            </a:r>
            <a:r>
              <a:rPr lang="en-AU" sz="1200" dirty="0" err="1" smtClean="0"/>
              <a:t>Schmiding</a:t>
            </a:r>
            <a:r>
              <a:rPr lang="en-AU" sz="1200" dirty="0" smtClean="0"/>
              <a:t> </a:t>
            </a:r>
          </a:p>
          <a:p>
            <a:pPr marL="171450" indent="-171450">
              <a:buFont typeface="Arial" panose="020B0604020202020204" pitchFamily="34" charset="0"/>
              <a:buChar char="•"/>
            </a:pPr>
            <a:r>
              <a:rPr lang="en-AU" sz="1200" dirty="0" smtClean="0"/>
              <a:t>2006	 </a:t>
            </a:r>
            <a:r>
              <a:rPr lang="en-AU" sz="1200" dirty="0" err="1" smtClean="0"/>
              <a:t>Ferox</a:t>
            </a:r>
            <a:r>
              <a:rPr lang="en-AU" sz="1200" dirty="0" smtClean="0"/>
              <a:t> name changed to Chart </a:t>
            </a:r>
            <a:r>
              <a:rPr lang="en-AU" sz="1200" dirty="0" err="1" smtClean="0"/>
              <a:t>Ferox</a:t>
            </a:r>
            <a:r>
              <a:rPr lang="en-AU" sz="1200" dirty="0" smtClean="0"/>
              <a:t>, </a:t>
            </a:r>
            <a:r>
              <a:rPr lang="en-AU" sz="1200" dirty="0" err="1" smtClean="0"/>
              <a:t>a.s</a:t>
            </a:r>
            <a:r>
              <a:rPr lang="en-AU" sz="1200" dirty="0" smtClean="0"/>
              <a:t>. </a:t>
            </a:r>
          </a:p>
          <a:p>
            <a:pPr marL="171450" indent="-171450">
              <a:buFont typeface="Arial" panose="020B0604020202020204" pitchFamily="34" charset="0"/>
              <a:buChar char="•"/>
            </a:pPr>
            <a:r>
              <a:rPr lang="en-AU" sz="1200" dirty="0" smtClean="0"/>
              <a:t>2008	 Chart </a:t>
            </a:r>
            <a:r>
              <a:rPr lang="en-AU" sz="1200" dirty="0" err="1" smtClean="0"/>
              <a:t>Ferox</a:t>
            </a:r>
            <a:r>
              <a:rPr lang="en-AU" sz="1200" dirty="0" smtClean="0"/>
              <a:t>, </a:t>
            </a:r>
            <a:r>
              <a:rPr lang="en-AU" sz="1200" dirty="0" err="1" smtClean="0"/>
              <a:t>a.s</a:t>
            </a:r>
            <a:r>
              <a:rPr lang="en-AU" sz="1200" dirty="0" smtClean="0"/>
              <a:t>. purchased Flow Instruments </a:t>
            </a:r>
            <a:endParaRPr lang="en-AU" sz="1200" dirty="0"/>
          </a:p>
        </p:txBody>
      </p:sp>
      <p:pic>
        <p:nvPicPr>
          <p:cNvPr id="8" name="Obráze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3106" y="1890061"/>
            <a:ext cx="2157994" cy="1674952"/>
          </a:xfrm>
          <a:prstGeom prst="rect">
            <a:avLst/>
          </a:prstGeom>
        </p:spPr>
      </p:pic>
      <p:pic>
        <p:nvPicPr>
          <p:cNvPr id="6" name="Obrázek 5" descr="Letecký pohled - Ferox.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070" y="3626290"/>
            <a:ext cx="2173030" cy="1524720"/>
          </a:xfrm>
          <a:prstGeom prst="rect">
            <a:avLst/>
          </a:prstGeom>
          <a:blipFill>
            <a:blip r:embed="rId5" cstate="print"/>
            <a:tile tx="0" ty="0" sx="100000" sy="100000" flip="none" algn="tl"/>
          </a:blipFill>
          <a:ln w="57150" cap="sq">
            <a:noFill/>
            <a:prstDash val="solid"/>
            <a:miter lim="800000"/>
          </a:ln>
          <a:effectLst>
            <a:outerShdw blurRad="50800" dist="38100" dir="2700000" algn="tl" rotWithShape="0">
              <a:srgbClr val="000000">
                <a:alpha val="43000"/>
              </a:srgbClr>
            </a:outerShdw>
          </a:effectLst>
        </p:spPr>
      </p:pic>
      <p:pic>
        <p:nvPicPr>
          <p:cNvPr id="4" name="Zástupný symbol pro obsah 3"/>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6618142" y="5224998"/>
            <a:ext cx="2142958" cy="1205055"/>
          </a:xfrm>
        </p:spPr>
      </p:pic>
    </p:spTree>
    <p:extLst>
      <p:ext uri="{BB962C8B-B14F-4D97-AF65-F5344CB8AC3E}">
        <p14:creationId xmlns:p14="http://schemas.microsoft.com/office/powerpoint/2010/main" val="226169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1105" y="-141192"/>
            <a:ext cx="7886700" cy="1325563"/>
          </a:xfrm>
        </p:spPr>
        <p:txBody>
          <a:bodyPr>
            <a:noAutofit/>
          </a:bodyPr>
          <a:lstStyle/>
          <a:p>
            <a:pPr marL="385763" indent="-385763"/>
            <a:r>
              <a:rPr lang="cs-CZ" sz="2700" dirty="0" smtClean="0"/>
              <a:t>Coast</a:t>
            </a:r>
            <a:r>
              <a:rPr lang="en-AU" sz="2700" dirty="0" smtClean="0"/>
              <a:t>al </a:t>
            </a:r>
            <a:r>
              <a:rPr lang="cs-CZ" sz="2700" dirty="0" smtClean="0"/>
              <a:t>R</a:t>
            </a:r>
            <a:r>
              <a:rPr lang="en-AU" sz="2700" dirty="0" err="1"/>
              <a:t>eceiving</a:t>
            </a:r>
            <a:r>
              <a:rPr lang="en-AU" sz="2700" dirty="0"/>
              <a:t> &amp; </a:t>
            </a:r>
            <a:r>
              <a:rPr lang="cs-CZ" sz="2700" dirty="0"/>
              <a:t>R</a:t>
            </a:r>
            <a:r>
              <a:rPr lang="en-AU" sz="2700" dirty="0" err="1"/>
              <a:t>eloading</a:t>
            </a:r>
            <a:r>
              <a:rPr lang="en-AU" sz="2700" dirty="0"/>
              <a:t> </a:t>
            </a:r>
            <a:r>
              <a:rPr lang="cs-CZ" sz="2700" dirty="0"/>
              <a:t>T</a:t>
            </a:r>
            <a:r>
              <a:rPr lang="en-AU" sz="2700" dirty="0" err="1"/>
              <a:t>erminals</a:t>
            </a:r>
            <a:endParaRPr lang="en-AU" sz="2700" dirty="0"/>
          </a:p>
        </p:txBody>
      </p:sp>
      <p:sp>
        <p:nvSpPr>
          <p:cNvPr id="3" name="Zástupný symbol pro obsah 2"/>
          <p:cNvSpPr>
            <a:spLocks noGrp="1"/>
          </p:cNvSpPr>
          <p:nvPr>
            <p:ph idx="1"/>
          </p:nvPr>
        </p:nvSpPr>
        <p:spPr/>
        <p:txBody>
          <a:bodyPr/>
          <a:lstStyle/>
          <a:p>
            <a:endParaRPr lang="cs-CZ" dirty="0"/>
          </a:p>
        </p:txBody>
      </p:sp>
      <p:pic>
        <p:nvPicPr>
          <p:cNvPr id="21" name="Obrázek 20" descr="Trailer - LNG 5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521" y="1779074"/>
            <a:ext cx="2205994" cy="1230942"/>
          </a:xfrm>
          <a:prstGeom prst="rect">
            <a:avLst/>
          </a:prstGeom>
        </p:spPr>
      </p:pic>
      <p:cxnSp>
        <p:nvCxnSpPr>
          <p:cNvPr id="23" name="Přímá spojovací šipka 22"/>
          <p:cNvCxnSpPr/>
          <p:nvPr/>
        </p:nvCxnSpPr>
        <p:spPr>
          <a:xfrm flipH="1">
            <a:off x="4286707" y="3107269"/>
            <a:ext cx="5298" cy="1178987"/>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4692" b="6296"/>
          <a:stretch/>
        </p:blipFill>
        <p:spPr bwMode="auto">
          <a:xfrm>
            <a:off x="560632" y="5081223"/>
            <a:ext cx="2158660" cy="1143000"/>
          </a:xfrm>
          <a:prstGeom prst="rect">
            <a:avLst/>
          </a:prstGeom>
          <a:noFill/>
          <a:ln w="9525">
            <a:noFill/>
            <a:miter lim="800000"/>
            <a:headEnd/>
            <a:tailEnd/>
          </a:ln>
          <a:effectLst/>
        </p:spPr>
      </p:pic>
      <p:cxnSp>
        <p:nvCxnSpPr>
          <p:cNvPr id="42" name="Přímá spojovací šipka 41"/>
          <p:cNvCxnSpPr/>
          <p:nvPr/>
        </p:nvCxnSpPr>
        <p:spPr>
          <a:xfrm>
            <a:off x="2750331" y="3750471"/>
            <a:ext cx="589364" cy="1191"/>
          </a:xfrm>
          <a:prstGeom prst="straightConnector1">
            <a:avLst/>
          </a:prstGeom>
          <a:ln w="76200">
            <a:solidFill>
              <a:srgbClr val="00B0F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35" name="Obrázek 3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3486" y="1468472"/>
            <a:ext cx="4574387" cy="3140959"/>
          </a:xfrm>
          <a:prstGeom prst="rect">
            <a:avLst/>
          </a:prstGeom>
          <a:ln>
            <a:noFill/>
          </a:ln>
          <a:effectLst>
            <a:outerShdw blurRad="190500" algn="tl" rotWithShape="0">
              <a:srgbClr val="000000">
                <a:alpha val="70000"/>
              </a:srgbClr>
            </a:outerShdw>
          </a:effectLst>
        </p:spPr>
      </p:pic>
      <p:sp>
        <p:nvSpPr>
          <p:cNvPr id="30" name="TextovéPole 29"/>
          <p:cNvSpPr txBox="1"/>
          <p:nvPr/>
        </p:nvSpPr>
        <p:spPr>
          <a:xfrm>
            <a:off x="1770535" y="2423716"/>
            <a:ext cx="1446620" cy="253916"/>
          </a:xfrm>
          <a:prstGeom prst="rect">
            <a:avLst/>
          </a:prstGeom>
          <a:noFill/>
          <a:ln>
            <a:noFill/>
            <a:prstDash val="dash"/>
          </a:ln>
        </p:spPr>
        <p:txBody>
          <a:bodyPr wrap="square" rtlCol="0">
            <a:spAutoFit/>
          </a:bodyPr>
          <a:lstStyle/>
          <a:p>
            <a:r>
              <a:rPr lang="cs-CZ" sz="1050" b="1" dirty="0">
                <a:solidFill>
                  <a:schemeClr val="bg1"/>
                </a:solidFill>
              </a:rPr>
              <a:t>LNG </a:t>
            </a:r>
            <a:r>
              <a:rPr lang="cs-CZ" sz="1050" b="1" dirty="0" err="1">
                <a:solidFill>
                  <a:schemeClr val="bg1"/>
                </a:solidFill>
              </a:rPr>
              <a:t>carrier</a:t>
            </a:r>
            <a:endParaRPr lang="en-US" sz="1050" b="1" dirty="0">
              <a:solidFill>
                <a:schemeClr val="bg1"/>
              </a:solidFill>
            </a:endParaRPr>
          </a:p>
        </p:txBody>
      </p:sp>
      <p:sp>
        <p:nvSpPr>
          <p:cNvPr id="17" name="TextovéPole 16"/>
          <p:cNvSpPr txBox="1"/>
          <p:nvPr/>
        </p:nvSpPr>
        <p:spPr>
          <a:xfrm>
            <a:off x="3088459" y="2807807"/>
            <a:ext cx="1620180" cy="253916"/>
          </a:xfrm>
          <a:prstGeom prst="rect">
            <a:avLst/>
          </a:prstGeom>
          <a:noFill/>
          <a:ln>
            <a:noFill/>
            <a:prstDash val="solid"/>
          </a:ln>
        </p:spPr>
        <p:txBody>
          <a:bodyPr wrap="square" rtlCol="0">
            <a:spAutoFit/>
          </a:bodyPr>
          <a:lstStyle/>
          <a:p>
            <a:r>
              <a:rPr lang="en-AU" sz="1050" b="1" dirty="0">
                <a:solidFill>
                  <a:schemeClr val="bg1"/>
                </a:solidFill>
              </a:rPr>
              <a:t>Receiving terminal</a:t>
            </a:r>
          </a:p>
        </p:txBody>
      </p:sp>
      <p:pic>
        <p:nvPicPr>
          <p:cNvPr id="45"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22371" y="5103952"/>
            <a:ext cx="2193144" cy="1102794"/>
          </a:xfrm>
          <a:prstGeom prst="rect">
            <a:avLst/>
          </a:prstGeom>
          <a:noFill/>
          <a:ln w="9525">
            <a:noFill/>
            <a:miter lim="800000"/>
            <a:headEnd/>
            <a:tailEnd/>
          </a:ln>
          <a:effectLst/>
        </p:spPr>
      </p:pic>
      <p:pic>
        <p:nvPicPr>
          <p:cNvPr id="48" name="Obrázek 47" descr="ISO na autě_6.jpg"/>
          <p:cNvPicPr>
            <a:picLocks noChangeAspect="1"/>
          </p:cNvPicPr>
          <p:nvPr/>
        </p:nvPicPr>
        <p:blipFill>
          <a:blip r:embed="rId7" cstate="email">
            <a:extLst>
              <a:ext uri="{28A0092B-C50C-407E-A947-70E740481C1C}">
                <a14:useLocalDpi xmlns:a14="http://schemas.microsoft.com/office/drawing/2010/main"/>
              </a:ext>
            </a:extLst>
          </a:blip>
          <a:srcRect t="8040"/>
          <a:stretch>
            <a:fillRect/>
          </a:stretch>
        </p:blipFill>
        <p:spPr>
          <a:xfrm>
            <a:off x="5909521" y="3041155"/>
            <a:ext cx="2205994" cy="1286240"/>
          </a:xfrm>
          <a:prstGeom prst="rect">
            <a:avLst/>
          </a:prstGeom>
          <a:ln w="19050">
            <a:noFill/>
          </a:ln>
        </p:spPr>
      </p:pic>
      <p:sp>
        <p:nvSpPr>
          <p:cNvPr id="6" name="Obdélník 5"/>
          <p:cNvSpPr/>
          <p:nvPr/>
        </p:nvSpPr>
        <p:spPr>
          <a:xfrm>
            <a:off x="5822842" y="1266494"/>
            <a:ext cx="2987051" cy="403957"/>
          </a:xfrm>
          <a:prstGeom prst="rect">
            <a:avLst/>
          </a:prstGeom>
        </p:spPr>
        <p:txBody>
          <a:bodyPr wrap="square">
            <a:spAutoFit/>
          </a:bodyPr>
          <a:lstStyle/>
          <a:p>
            <a:pPr>
              <a:lnSpc>
                <a:spcPct val="150000"/>
              </a:lnSpc>
            </a:pPr>
            <a:r>
              <a:rPr lang="cs-CZ" sz="1350" dirty="0"/>
              <a:t>Trailer</a:t>
            </a:r>
            <a:r>
              <a:rPr lang="en-US" sz="1350" dirty="0"/>
              <a:t> loading bay</a:t>
            </a:r>
            <a:r>
              <a:rPr lang="cs-CZ" sz="1350" dirty="0"/>
              <a:t> – </a:t>
            </a:r>
            <a:r>
              <a:rPr lang="en-AU" sz="1050" dirty="0"/>
              <a:t>intermodal transport </a:t>
            </a:r>
          </a:p>
        </p:txBody>
      </p:sp>
      <p:sp>
        <p:nvSpPr>
          <p:cNvPr id="8" name="Obdélník 7"/>
          <p:cNvSpPr/>
          <p:nvPr/>
        </p:nvSpPr>
        <p:spPr>
          <a:xfrm>
            <a:off x="459121" y="4677266"/>
            <a:ext cx="2421497" cy="403957"/>
          </a:xfrm>
          <a:prstGeom prst="rect">
            <a:avLst/>
          </a:prstGeom>
        </p:spPr>
        <p:txBody>
          <a:bodyPr wrap="none">
            <a:spAutoFit/>
          </a:bodyPr>
          <a:lstStyle/>
          <a:p>
            <a:pPr>
              <a:lnSpc>
                <a:spcPct val="150000"/>
              </a:lnSpc>
            </a:pPr>
            <a:r>
              <a:rPr lang="en-US" sz="1350" dirty="0"/>
              <a:t>Bunkering jetty </a:t>
            </a:r>
            <a:r>
              <a:rPr lang="cs-CZ" sz="1350" dirty="0"/>
              <a:t>– </a:t>
            </a:r>
            <a:r>
              <a:rPr lang="en-AU" sz="1050" dirty="0"/>
              <a:t>offloading &amp; filling</a:t>
            </a:r>
          </a:p>
        </p:txBody>
      </p:sp>
      <p:sp>
        <p:nvSpPr>
          <p:cNvPr id="9" name="Obdélník 8"/>
          <p:cNvSpPr/>
          <p:nvPr/>
        </p:nvSpPr>
        <p:spPr>
          <a:xfrm>
            <a:off x="3086082" y="4656691"/>
            <a:ext cx="2605585" cy="403957"/>
          </a:xfrm>
          <a:prstGeom prst="rect">
            <a:avLst/>
          </a:prstGeom>
        </p:spPr>
        <p:txBody>
          <a:bodyPr wrap="none">
            <a:spAutoFit/>
          </a:bodyPr>
          <a:lstStyle/>
          <a:p>
            <a:pPr>
              <a:lnSpc>
                <a:spcPct val="150000"/>
              </a:lnSpc>
            </a:pPr>
            <a:r>
              <a:rPr lang="en-US" sz="1350" dirty="0"/>
              <a:t>Regasification plant</a:t>
            </a:r>
            <a:r>
              <a:rPr lang="cs-CZ" sz="1350" dirty="0"/>
              <a:t> – </a:t>
            </a:r>
            <a:r>
              <a:rPr lang="en-AU" sz="1050" dirty="0"/>
              <a:t>local gas supply </a:t>
            </a:r>
          </a:p>
        </p:txBody>
      </p:sp>
      <p:sp>
        <p:nvSpPr>
          <p:cNvPr id="10" name="Obdélník 9"/>
          <p:cNvSpPr/>
          <p:nvPr/>
        </p:nvSpPr>
        <p:spPr>
          <a:xfrm>
            <a:off x="5822841" y="4656691"/>
            <a:ext cx="2489977" cy="715581"/>
          </a:xfrm>
          <a:prstGeom prst="rect">
            <a:avLst/>
          </a:prstGeom>
        </p:spPr>
        <p:txBody>
          <a:bodyPr wrap="none">
            <a:spAutoFit/>
          </a:bodyPr>
          <a:lstStyle/>
          <a:p>
            <a:pPr>
              <a:lnSpc>
                <a:spcPct val="150000"/>
              </a:lnSpc>
            </a:pPr>
            <a:r>
              <a:rPr lang="en-AU" sz="1350" dirty="0"/>
              <a:t>Rai</a:t>
            </a:r>
            <a:r>
              <a:rPr lang="cs-CZ" sz="1350" dirty="0"/>
              <a:t>l</a:t>
            </a:r>
            <a:r>
              <a:rPr lang="en-AU" sz="1350" dirty="0"/>
              <a:t>car loading depo</a:t>
            </a:r>
            <a:r>
              <a:rPr lang="cs-CZ" sz="1350" dirty="0"/>
              <a:t> </a:t>
            </a:r>
            <a:r>
              <a:rPr lang="en-AU" sz="1350" dirty="0"/>
              <a:t>- </a:t>
            </a:r>
            <a:r>
              <a:rPr lang="en-AU" sz="1050" dirty="0"/>
              <a:t>rail transport </a:t>
            </a:r>
          </a:p>
          <a:p>
            <a:pPr>
              <a:lnSpc>
                <a:spcPct val="150000"/>
              </a:lnSpc>
            </a:pPr>
            <a:endParaRPr lang="en-AU" sz="1350" dirty="0"/>
          </a:p>
        </p:txBody>
      </p:sp>
      <p:cxnSp>
        <p:nvCxnSpPr>
          <p:cNvPr id="22" name="Přímá spojovací šipka 10"/>
          <p:cNvCxnSpPr/>
          <p:nvPr/>
        </p:nvCxnSpPr>
        <p:spPr>
          <a:xfrm flipV="1">
            <a:off x="2024406" y="3520752"/>
            <a:ext cx="3031" cy="1260057"/>
          </a:xfrm>
          <a:prstGeom prst="straightConnector1">
            <a:avLst/>
          </a:prstGeom>
          <a:ln w="762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9" name="Obrázek 18"/>
          <p:cNvPicPr>
            <a:picLocks noChangeAspect="1"/>
          </p:cNvPicPr>
          <p:nvPr/>
        </p:nvPicPr>
        <p:blipFill rotWithShape="1">
          <a:blip r:embed="rId8" cstate="email">
            <a:extLst>
              <a:ext uri="{28A0092B-C50C-407E-A947-70E740481C1C}">
                <a14:useLocalDpi xmlns:a14="http://schemas.microsoft.com/office/drawing/2010/main"/>
              </a:ext>
            </a:extLst>
          </a:blip>
          <a:srcRect t="8295"/>
          <a:stretch/>
        </p:blipFill>
        <p:spPr>
          <a:xfrm>
            <a:off x="3130219" y="5051045"/>
            <a:ext cx="2126895" cy="1125918"/>
          </a:xfrm>
          <a:prstGeom prst="rect">
            <a:avLst/>
          </a:prstGeom>
        </p:spPr>
      </p:pic>
      <p:sp>
        <p:nvSpPr>
          <p:cNvPr id="20" name="Obdélník 19"/>
          <p:cNvSpPr/>
          <p:nvPr/>
        </p:nvSpPr>
        <p:spPr>
          <a:xfrm>
            <a:off x="469629" y="977084"/>
            <a:ext cx="6129133" cy="369332"/>
          </a:xfrm>
          <a:prstGeom prst="rect">
            <a:avLst/>
          </a:prstGeom>
        </p:spPr>
        <p:txBody>
          <a:bodyPr wrap="square">
            <a:spAutoFit/>
          </a:bodyPr>
          <a:lstStyle/>
          <a:p>
            <a:r>
              <a:rPr lang="en-US" b="1" spc="30" dirty="0" smtClean="0">
                <a:solidFill>
                  <a:srgbClr val="004785"/>
                </a:solidFill>
                <a:latin typeface="Arial" panose="020B0604020202020204" pitchFamily="34" charset="0"/>
                <a:ea typeface="Adobe Heiti Std R" pitchFamily="34" charset="-128"/>
                <a:cs typeface="Arial" panose="020B0604020202020204" pitchFamily="34" charset="0"/>
              </a:rPr>
              <a:t>Multifunctional LNG terminal</a:t>
            </a:r>
            <a:r>
              <a:rPr lang="cs-CZ" b="1" spc="30" dirty="0" smtClean="0">
                <a:solidFill>
                  <a:srgbClr val="004785"/>
                </a:solidFill>
                <a:latin typeface="Arial" panose="020B0604020202020204" pitchFamily="34" charset="0"/>
                <a:ea typeface="Adobe Heiti Std R" pitchFamily="34" charset="-128"/>
                <a:cs typeface="Arial" panose="020B0604020202020204" pitchFamily="34" charset="0"/>
              </a:rPr>
              <a:t> w</a:t>
            </a:r>
            <a:r>
              <a:rPr lang="en-GB" b="1" spc="30" dirty="0" err="1" smtClean="0">
                <a:solidFill>
                  <a:srgbClr val="004785"/>
                </a:solidFill>
                <a:latin typeface="Arial" panose="020B0604020202020204" pitchFamily="34" charset="0"/>
                <a:ea typeface="Adobe Heiti Std R" pitchFamily="34" charset="-128"/>
                <a:cs typeface="Arial" panose="020B0604020202020204" pitchFamily="34" charset="0"/>
              </a:rPr>
              <a:t>ith</a:t>
            </a:r>
            <a:r>
              <a:rPr lang="cs-CZ" b="1" spc="30" dirty="0" smtClean="0">
                <a:solidFill>
                  <a:srgbClr val="004785"/>
                </a:solidFill>
                <a:latin typeface="Arial" panose="020B0604020202020204" pitchFamily="34" charset="0"/>
                <a:ea typeface="Adobe Heiti Std R" pitchFamily="34" charset="-128"/>
                <a:cs typeface="Arial" panose="020B0604020202020204" pitchFamily="34" charset="0"/>
              </a:rPr>
              <a:t> </a:t>
            </a:r>
            <a:r>
              <a:rPr lang="en-US" b="1" spc="30" dirty="0" smtClean="0">
                <a:solidFill>
                  <a:srgbClr val="004785"/>
                </a:solidFill>
                <a:latin typeface="Arial" panose="020B0604020202020204" pitchFamily="34" charset="0"/>
                <a:ea typeface="Adobe Heiti Std R" pitchFamily="34" charset="-128"/>
                <a:cs typeface="Arial" panose="020B0604020202020204" pitchFamily="34" charset="0"/>
              </a:rPr>
              <a:t>distribution hubs</a:t>
            </a:r>
            <a:endParaRPr lang="en-US" b="1" spc="30" dirty="0">
              <a:solidFill>
                <a:srgbClr val="004785"/>
              </a:solidFill>
              <a:latin typeface="Arial" panose="020B0604020202020204" pitchFamily="34" charset="0"/>
              <a:ea typeface="Adobe Heiti Std R" pitchFamily="34" charset="-128"/>
              <a:cs typeface="Arial" panose="020B0604020202020204" pitchFamily="34" charset="0"/>
            </a:endParaRPr>
          </a:p>
        </p:txBody>
      </p:sp>
      <p:cxnSp>
        <p:nvCxnSpPr>
          <p:cNvPr id="11" name="Přímá spojovací šipka 10"/>
          <p:cNvCxnSpPr/>
          <p:nvPr/>
        </p:nvCxnSpPr>
        <p:spPr>
          <a:xfrm flipV="1">
            <a:off x="4756410" y="3428998"/>
            <a:ext cx="1122761" cy="1"/>
          </a:xfrm>
          <a:prstGeom prst="straightConnector1">
            <a:avLst/>
          </a:prstGeom>
          <a:ln w="762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49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435" y="1952797"/>
            <a:ext cx="3762407" cy="2819448"/>
          </a:xfrm>
          <a:prstGeom prst="rect">
            <a:avLst/>
          </a:prstGeom>
        </p:spPr>
      </p:pic>
      <p:sp>
        <p:nvSpPr>
          <p:cNvPr id="3" name="Title 2">
            <a:extLst>
              <a:ext uri="{FF2B5EF4-FFF2-40B4-BE49-F238E27FC236}">
                <a16:creationId xmlns="" xmlns:a16="http://schemas.microsoft.com/office/drawing/2014/main" id="{7C0FD858-EFCB-4FCB-ACF1-665605F4896B}"/>
              </a:ext>
            </a:extLst>
          </p:cNvPr>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Regasification Stations &amp; Terminals</a:t>
            </a:r>
            <a:endParaRPr lang="en-US" sz="3200" dirty="0">
              <a:solidFill>
                <a:schemeClr val="bg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 xmlns:a16="http://schemas.microsoft.com/office/drawing/2014/main" id="{F8994A99-BF8A-45C0-BE2E-E0EAF6CE2B32}"/>
              </a:ext>
            </a:extLst>
          </p:cNvPr>
          <p:cNvSpPr>
            <a:spLocks noGrp="1"/>
          </p:cNvSpPr>
          <p:nvPr>
            <p:ph type="sldNum" sz="quarter" idx="12"/>
          </p:nvPr>
        </p:nvSpPr>
        <p:spPr/>
        <p:txBody>
          <a:bodyPr/>
          <a:lstStyle/>
          <a:p>
            <a:fld id="{C36C1ED7-2E5D-B144-A3E9-8CEF08534DB9}" type="slidenum">
              <a:rPr lang="en-US" smtClean="0"/>
              <a:t>3</a:t>
            </a:fld>
            <a:endParaRPr lang="en-US"/>
          </a:p>
        </p:txBody>
      </p:sp>
      <p:grpSp>
        <p:nvGrpSpPr>
          <p:cNvPr id="17" name="Group 16"/>
          <p:cNvGrpSpPr/>
          <p:nvPr/>
        </p:nvGrpSpPr>
        <p:grpSpPr>
          <a:xfrm>
            <a:off x="293550" y="1038161"/>
            <a:ext cx="8355563" cy="5459505"/>
            <a:chOff x="73101" y="1002887"/>
            <a:chExt cx="8355563" cy="5459505"/>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l="11966"/>
            <a:stretch/>
          </p:blipFill>
          <p:spPr>
            <a:xfrm>
              <a:off x="351492" y="4752416"/>
              <a:ext cx="4415756" cy="1709976"/>
            </a:xfrm>
            <a:prstGeom prst="rect">
              <a:avLst/>
            </a:prstGeom>
          </p:spPr>
        </p:pic>
        <p:sp>
          <p:nvSpPr>
            <p:cNvPr id="22" name="TextBox 21"/>
            <p:cNvSpPr txBox="1"/>
            <p:nvPr/>
          </p:nvSpPr>
          <p:spPr>
            <a:xfrm>
              <a:off x="73101" y="1002887"/>
              <a:ext cx="8355563" cy="830997"/>
            </a:xfrm>
            <a:prstGeom prst="rect">
              <a:avLst/>
            </a:prstGeom>
            <a:noFill/>
          </p:spPr>
          <p:txBody>
            <a:bodyPr wrap="square" rtlCol="0">
              <a:spAutoFit/>
            </a:bodyPr>
            <a:lstStyle/>
            <a:p>
              <a:pPr algn="ctr">
                <a:spcBef>
                  <a:spcPts val="100"/>
                </a:spcBef>
              </a:pPr>
              <a:r>
                <a:rPr lang="cs-CZ" sz="1600" b="1" spc="30" dirty="0" smtClean="0">
                  <a:solidFill>
                    <a:srgbClr val="004785"/>
                  </a:solidFill>
                  <a:latin typeface="Arial" panose="020B0604020202020204" pitchFamily="34" charset="0"/>
                  <a:ea typeface="Adobe Heiti Std R" pitchFamily="34" charset="-128"/>
                  <a:cs typeface="Arial" panose="020B0604020202020204" pitchFamily="34" charset="0"/>
                </a:rPr>
                <a:t>M</a:t>
              </a:r>
              <a:r>
                <a:rPr lang="en-US" sz="1600" b="1" spc="30" dirty="0" err="1" smtClean="0">
                  <a:solidFill>
                    <a:srgbClr val="004785"/>
                  </a:solidFill>
                  <a:latin typeface="Arial" panose="020B0604020202020204" pitchFamily="34" charset="0"/>
                  <a:ea typeface="Adobe Heiti Std R" pitchFamily="34" charset="-128"/>
                  <a:cs typeface="Arial" panose="020B0604020202020204" pitchFamily="34" charset="0"/>
                </a:rPr>
                <a:t>ajor</a:t>
              </a:r>
              <a:r>
                <a:rPr lang="en-US" sz="1600" b="1" spc="30" dirty="0" smtClean="0">
                  <a:solidFill>
                    <a:srgbClr val="004785"/>
                  </a:solidFill>
                  <a:latin typeface="Arial" panose="020B0604020202020204" pitchFamily="34" charset="0"/>
                  <a:ea typeface="Adobe Heiti Std R" pitchFamily="34" charset="-128"/>
                  <a:cs typeface="Arial" panose="020B0604020202020204" pitchFamily="34" charset="0"/>
                </a:rPr>
                <a:t> </a:t>
              </a:r>
              <a:r>
                <a:rPr lang="en-US" sz="1600" b="1" spc="30" dirty="0">
                  <a:solidFill>
                    <a:srgbClr val="004785"/>
                  </a:solidFill>
                  <a:latin typeface="Arial" panose="020B0604020202020204" pitchFamily="34" charset="0"/>
                  <a:ea typeface="Adobe Heiti Std R" pitchFamily="34" charset="-128"/>
                  <a:cs typeface="Arial" panose="020B0604020202020204" pitchFamily="34" charset="0"/>
                </a:rPr>
                <a:t>infrastructure projects that enable offloaded LNG to be used for marine bunkering, small-scale distribution via road, </a:t>
              </a:r>
              <a:r>
                <a:rPr lang="cs-CZ" sz="1600" b="1" spc="30" dirty="0" err="1" smtClean="0">
                  <a:solidFill>
                    <a:srgbClr val="004785"/>
                  </a:solidFill>
                  <a:latin typeface="Arial" panose="020B0604020202020204" pitchFamily="34" charset="0"/>
                  <a:ea typeface="Adobe Heiti Std R" pitchFamily="34" charset="-128"/>
                  <a:cs typeface="Arial" panose="020B0604020202020204" pitchFamily="34" charset="0"/>
                </a:rPr>
                <a:t>rail</a:t>
              </a:r>
              <a:r>
                <a:rPr lang="en-US" sz="1600" b="1" spc="30" dirty="0" smtClean="0">
                  <a:solidFill>
                    <a:srgbClr val="004785"/>
                  </a:solidFill>
                  <a:latin typeface="Arial" panose="020B0604020202020204" pitchFamily="34" charset="0"/>
                  <a:ea typeface="Adobe Heiti Std R" pitchFamily="34" charset="-128"/>
                  <a:cs typeface="Arial" panose="020B0604020202020204" pitchFamily="34" charset="0"/>
                </a:rPr>
                <a:t> </a:t>
              </a:r>
              <a:r>
                <a:rPr lang="en-US" sz="1600" b="1" spc="30" dirty="0">
                  <a:solidFill>
                    <a:srgbClr val="004785"/>
                  </a:solidFill>
                  <a:latin typeface="Arial" panose="020B0604020202020204" pitchFamily="34" charset="0"/>
                  <a:ea typeface="Adobe Heiti Std R" pitchFamily="34" charset="-128"/>
                  <a:cs typeface="Arial" panose="020B0604020202020204" pitchFamily="34" charset="0"/>
                </a:rPr>
                <a:t>or marine </a:t>
              </a:r>
              <a:r>
                <a:rPr lang="en-US" sz="1600" b="1" spc="30" dirty="0" smtClean="0">
                  <a:solidFill>
                    <a:srgbClr val="004785"/>
                  </a:solidFill>
                  <a:latin typeface="Arial" panose="020B0604020202020204" pitchFamily="34" charset="0"/>
                  <a:ea typeface="Adobe Heiti Std R" pitchFamily="34" charset="-128"/>
                  <a:cs typeface="Arial" panose="020B0604020202020204" pitchFamily="34" charset="0"/>
                </a:rPr>
                <a:t>and</a:t>
              </a:r>
              <a:r>
                <a:rPr lang="cs-CZ" sz="1600" b="1" spc="30" dirty="0" smtClean="0">
                  <a:solidFill>
                    <a:srgbClr val="004785"/>
                  </a:solidFill>
                  <a:latin typeface="Arial" panose="020B0604020202020204" pitchFamily="34" charset="0"/>
                  <a:ea typeface="Adobe Heiti Std R" pitchFamily="34" charset="-128"/>
                  <a:cs typeface="Arial" panose="020B0604020202020204" pitchFamily="34" charset="0"/>
                </a:rPr>
                <a:t> </a:t>
              </a:r>
              <a:r>
                <a:rPr lang="en-US" sz="1600" b="1" spc="30" dirty="0" smtClean="0">
                  <a:solidFill>
                    <a:srgbClr val="004785"/>
                  </a:solidFill>
                  <a:latin typeface="Arial" panose="020B0604020202020204" pitchFamily="34" charset="0"/>
                  <a:ea typeface="Adobe Heiti Std R" pitchFamily="34" charset="-128"/>
                  <a:cs typeface="Arial" panose="020B0604020202020204" pitchFamily="34" charset="0"/>
                </a:rPr>
                <a:t>re-gasified </a:t>
              </a:r>
              <a:r>
                <a:rPr lang="en-US" sz="1600" b="1" spc="30" dirty="0">
                  <a:solidFill>
                    <a:srgbClr val="004785"/>
                  </a:solidFill>
                  <a:latin typeface="Arial" panose="020B0604020202020204" pitchFamily="34" charset="0"/>
                  <a:ea typeface="Adobe Heiti Std R" pitchFamily="34" charset="-128"/>
                  <a:cs typeface="Arial" panose="020B0604020202020204" pitchFamily="34" charset="0"/>
                </a:rPr>
                <a:t>for local use.</a:t>
              </a:r>
            </a:p>
          </p:txBody>
        </p:sp>
        <p:pic>
          <p:nvPicPr>
            <p:cNvPr id="23" name="Picture 2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61907" y="3646022"/>
              <a:ext cx="30480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782254" y="5505720"/>
              <a:ext cx="3527653" cy="830997"/>
            </a:xfrm>
            <a:prstGeom prst="rect">
              <a:avLst/>
            </a:prstGeom>
            <a:noFill/>
          </p:spPr>
          <p:txBody>
            <a:bodyPr wrap="square" rtlCol="0">
              <a:spAutoFit/>
            </a:bodyPr>
            <a:lstStyle/>
            <a:p>
              <a:r>
                <a:rPr lang="en-GB" sz="1200" dirty="0">
                  <a:latin typeface="Arial" pitchFamily="34" charset="0"/>
                  <a:cs typeface="Arial" pitchFamily="34" charset="0"/>
                </a:rPr>
                <a:t>Chart Vacuum Insulated Pipework significantly reduces heat leak during LNG transfer and provides a functional life well beyond that of mechanically insulated pipe.</a:t>
              </a:r>
            </a:p>
          </p:txBody>
        </p:sp>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8887" y="1902078"/>
              <a:ext cx="2378286" cy="1609599"/>
            </a:xfrm>
            <a:prstGeom prst="rect">
              <a:avLst/>
            </a:prstGeom>
          </p:spPr>
        </p:pic>
      </p:grpSp>
      <p:sp>
        <p:nvSpPr>
          <p:cNvPr id="25" name="TextBox 24"/>
          <p:cNvSpPr txBox="1"/>
          <p:nvPr/>
        </p:nvSpPr>
        <p:spPr>
          <a:xfrm>
            <a:off x="6457950" y="1792695"/>
            <a:ext cx="2072406" cy="1754326"/>
          </a:xfrm>
          <a:prstGeom prst="rect">
            <a:avLst/>
          </a:prstGeom>
          <a:noFill/>
        </p:spPr>
        <p:txBody>
          <a:bodyPr wrap="square" rtlCol="0">
            <a:spAutoFit/>
          </a:bodyPr>
          <a:lstStyle/>
          <a:p>
            <a:pPr algn="just"/>
            <a:r>
              <a:rPr lang="en-GB" sz="1200" dirty="0">
                <a:latin typeface="Arial" pitchFamily="34" charset="0"/>
                <a:cs typeface="Arial" pitchFamily="34" charset="0"/>
              </a:rPr>
              <a:t>Chart designed, built, installed and commissioned the complete cryogenic section at the LNG import and distribution terminal that has established the Port of Klaipeda as an LNG distribution hub for the Baltic region.</a:t>
            </a:r>
          </a:p>
        </p:txBody>
      </p:sp>
    </p:spTree>
    <p:extLst>
      <p:ext uri="{BB962C8B-B14F-4D97-AF65-F5344CB8AC3E}">
        <p14:creationId xmlns:p14="http://schemas.microsoft.com/office/powerpoint/2010/main" val="104973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000" b="1" dirty="0">
                <a:solidFill>
                  <a:schemeClr val="bg1"/>
                </a:solidFill>
              </a:rPr>
              <a:t>Chart Ferox </a:t>
            </a:r>
            <a:r>
              <a:rPr lang="cs-CZ" sz="3000" b="1" dirty="0" smtClean="0">
                <a:solidFill>
                  <a:schemeClr val="bg1"/>
                </a:solidFill>
              </a:rPr>
              <a:t>– </a:t>
            </a:r>
            <a:r>
              <a:rPr lang="cs-CZ" sz="3000" b="1" dirty="0" err="1" smtClean="0">
                <a:solidFill>
                  <a:schemeClr val="bg1"/>
                </a:solidFill>
              </a:rPr>
              <a:t>Transportation</a:t>
            </a:r>
            <a:r>
              <a:rPr lang="cs-CZ" sz="3000" b="1" dirty="0" smtClean="0">
                <a:solidFill>
                  <a:schemeClr val="bg1"/>
                </a:solidFill>
              </a:rPr>
              <a:t> – Hamburg Port</a:t>
            </a:r>
            <a:endParaRPr lang="cs-CZ" sz="3000" b="1" dirty="0">
              <a:solidFill>
                <a:schemeClr val="bg1"/>
              </a:solidFill>
            </a:endParaRPr>
          </a:p>
        </p:txBody>
      </p:sp>
      <p:pic>
        <p:nvPicPr>
          <p:cNvPr id="5" name="Zástupný symbol pro obsah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066800" y="1143000"/>
            <a:ext cx="7010400" cy="5257800"/>
          </a:xfrm>
        </p:spPr>
      </p:pic>
    </p:spTree>
    <p:extLst>
      <p:ext uri="{BB962C8B-B14F-4D97-AF65-F5344CB8AC3E}">
        <p14:creationId xmlns:p14="http://schemas.microsoft.com/office/powerpoint/2010/main" val="386233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8390" y="1369164"/>
            <a:ext cx="3573638" cy="1320692"/>
          </a:xfrm>
          <a:prstGeom prst="rect">
            <a:avLst/>
          </a:prstGeom>
        </p:spPr>
      </p:pic>
      <p:sp>
        <p:nvSpPr>
          <p:cNvPr id="6" name="TextBox 5"/>
          <p:cNvSpPr txBox="1"/>
          <p:nvPr/>
        </p:nvSpPr>
        <p:spPr>
          <a:xfrm>
            <a:off x="3023306" y="2973299"/>
            <a:ext cx="3714749" cy="369332"/>
          </a:xfrm>
          <a:prstGeom prst="rect">
            <a:avLst/>
          </a:prstGeom>
          <a:noFill/>
        </p:spPr>
        <p:txBody>
          <a:bodyPr wrap="square" rtlCol="0">
            <a:spAutoFit/>
          </a:bodyPr>
          <a:lstStyle/>
          <a:p>
            <a:r>
              <a:rPr lang="en-US" dirty="0" smtClean="0">
                <a:hlinkClick r:id="rId4"/>
              </a:rPr>
              <a:t>www.</a:t>
            </a:r>
            <a:r>
              <a:rPr lang="cs-CZ" dirty="0" smtClean="0">
                <a:hlinkClick r:id="rId4"/>
              </a:rPr>
              <a:t>c</a:t>
            </a:r>
            <a:r>
              <a:rPr lang="en-US" dirty="0" smtClean="0">
                <a:hlinkClick r:id="rId4"/>
              </a:rPr>
              <a:t>hart</a:t>
            </a:r>
            <a:r>
              <a:rPr lang="cs-CZ" dirty="0" err="1" smtClean="0">
                <a:hlinkClick r:id="rId4"/>
              </a:rPr>
              <a:t>industries</a:t>
            </a:r>
            <a:r>
              <a:rPr lang="en-US" dirty="0" smtClean="0">
                <a:hlinkClick r:id="rId4"/>
              </a:rPr>
              <a:t>.com</a:t>
            </a:r>
            <a:r>
              <a:rPr lang="en-US" dirty="0" smtClean="0"/>
              <a:t> </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1000" y="3659939"/>
            <a:ext cx="304800" cy="304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71081" y="3655139"/>
            <a:ext cx="304800" cy="3048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48200" y="3659939"/>
            <a:ext cx="304800" cy="3048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09081" y="3659939"/>
            <a:ext cx="304800" cy="304800"/>
          </a:xfrm>
          <a:prstGeom prst="rect">
            <a:avLst/>
          </a:prstGeom>
        </p:spPr>
      </p:pic>
      <p:pic>
        <p:nvPicPr>
          <p:cNvPr id="13" name="Obrázek 12" descr="panorama_1.jpg"/>
          <p:cNvPicPr>
            <a:picLocks noChangeAspect="1"/>
          </p:cNvPicPr>
          <p:nvPr/>
        </p:nvPicPr>
        <p:blipFill rotWithShape="1">
          <a:blip r:embed="rId9" cstate="email">
            <a:extLst>
              <a:ext uri="{28A0092B-C50C-407E-A947-70E740481C1C}">
                <a14:useLocalDpi xmlns:a14="http://schemas.microsoft.com/office/drawing/2010/main"/>
              </a:ext>
            </a:extLst>
          </a:blip>
          <a:srcRect b="3238"/>
          <a:stretch/>
        </p:blipFill>
        <p:spPr>
          <a:xfrm>
            <a:off x="0" y="4364738"/>
            <a:ext cx="9144000" cy="2430509"/>
          </a:xfrm>
          <a:prstGeom prst="rect">
            <a:avLst/>
          </a:prstGeom>
        </p:spPr>
      </p:pic>
      <p:sp>
        <p:nvSpPr>
          <p:cNvPr id="14" name="Nadpis 1"/>
          <p:cNvSpPr>
            <a:spLocks noGrp="1"/>
          </p:cNvSpPr>
          <p:nvPr>
            <p:ph type="title"/>
          </p:nvPr>
        </p:nvSpPr>
        <p:spPr>
          <a:xfrm>
            <a:off x="457200" y="-103164"/>
            <a:ext cx="7032171" cy="1055914"/>
          </a:xfrm>
        </p:spPr>
        <p:txBody>
          <a:bodyPr>
            <a:normAutofit/>
          </a:bodyPr>
          <a:lstStyle/>
          <a:p>
            <a:r>
              <a:rPr lang="en-GB" sz="3200" dirty="0" smtClean="0">
                <a:solidFill>
                  <a:schemeClr val="bg1"/>
                </a:solidFill>
                <a:latin typeface="Arial" panose="020B0604020202020204" pitchFamily="34" charset="0"/>
                <a:cs typeface="Arial" panose="020B0604020202020204" pitchFamily="34" charset="0"/>
              </a:rPr>
              <a:t>Thank You for Your Attention</a:t>
            </a:r>
            <a:endParaRPr lang="cs-CZ"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3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proved4by3-Final [Read-Only]" id="{FE0EF6E1-AB0B-4E8C-A2E6-7B36111FA571}" vid="{4553DEF2-BA3A-4E3E-B97F-98A80B1AF3A8}"/>
    </a:ext>
  </a:extLst>
</a:theme>
</file>

<file path=ppt/theme/theme2.xml><?xml version="1.0" encoding="utf-8"?>
<a:theme xmlns:a="http://schemas.openxmlformats.org/drawingml/2006/main" name="Chart Presentation Template-4by3-HiRes - EMEA - Final">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Oct 2018 4x3 version</Template>
  <TotalTime>5249</TotalTime>
  <Words>220</Words>
  <Application>Microsoft Office PowerPoint</Application>
  <PresentationFormat>Předvádění na obrazovce (4:3)</PresentationFormat>
  <Paragraphs>28</Paragraphs>
  <Slides>6</Slides>
  <Notes>3</Notes>
  <HiddenSlides>0</HiddenSlides>
  <MMClips>0</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6</vt:i4>
      </vt:variant>
    </vt:vector>
  </HeadingPairs>
  <TitlesOfParts>
    <vt:vector size="15" baseType="lpstr">
      <vt:lpstr>Adobe Heiti Std R</vt:lpstr>
      <vt:lpstr>Arial</vt:lpstr>
      <vt:lpstr>Calibri</vt:lpstr>
      <vt:lpstr>Calibri Light</vt:lpstr>
      <vt:lpstr>等线</vt:lpstr>
      <vt:lpstr>等线 Light</vt:lpstr>
      <vt:lpstr>Wingdings</vt:lpstr>
      <vt:lpstr>Office Theme</vt:lpstr>
      <vt:lpstr>Chart Presentation Template-4by3-HiRes - EMEA - Final</vt:lpstr>
      <vt:lpstr>Prezentace aplikace PowerPoint</vt:lpstr>
      <vt:lpstr>Chart Ferox – 75 years of manufacturing history</vt:lpstr>
      <vt:lpstr>Coastal Receiving &amp; Reloading Terminals</vt:lpstr>
      <vt:lpstr>Regasification Stations &amp; Terminals</vt:lpstr>
      <vt:lpstr>Chart Ferox – Transportation – Hamburg Port</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Shields, Paul</dc:creator>
  <cp:lastModifiedBy>Prevratil, Bronislav</cp:lastModifiedBy>
  <cp:revision>143</cp:revision>
  <cp:lastPrinted>2018-06-06T17:58:15Z</cp:lastPrinted>
  <dcterms:created xsi:type="dcterms:W3CDTF">2018-11-12T11:05:56Z</dcterms:created>
  <dcterms:modified xsi:type="dcterms:W3CDTF">2019-03-31T20:25:15Z</dcterms:modified>
</cp:coreProperties>
</file>