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  <p:sldMasterId id="2147483673" r:id="rId3"/>
  </p:sldMasterIdLst>
  <p:notesMasterIdLst>
    <p:notesMasterId r:id="rId21"/>
  </p:notesMasterIdLst>
  <p:handoutMasterIdLst>
    <p:handoutMasterId r:id="rId22"/>
  </p:handoutMasterIdLst>
  <p:sldIdLst>
    <p:sldId id="256" r:id="rId4"/>
    <p:sldId id="537" r:id="rId5"/>
    <p:sldId id="319" r:id="rId6"/>
    <p:sldId id="545" r:id="rId7"/>
    <p:sldId id="328" r:id="rId8"/>
    <p:sldId id="546" r:id="rId9"/>
    <p:sldId id="329" r:id="rId10"/>
    <p:sldId id="538" r:id="rId11"/>
    <p:sldId id="541" r:id="rId12"/>
    <p:sldId id="542" r:id="rId13"/>
    <p:sldId id="539" r:id="rId14"/>
    <p:sldId id="547" r:id="rId15"/>
    <p:sldId id="548" r:id="rId16"/>
    <p:sldId id="544" r:id="rId17"/>
    <p:sldId id="411" r:id="rId18"/>
    <p:sldId id="259" r:id="rId19"/>
    <p:sldId id="543" r:id="rId20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E4194"/>
    <a:srgbClr val="F999A2"/>
    <a:srgbClr val="FFD141"/>
    <a:srgbClr val="C7D8F2"/>
    <a:srgbClr val="0033A1"/>
    <a:srgbClr val="FFDF43"/>
    <a:srgbClr val="282827"/>
    <a:srgbClr val="00253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017" autoAdjust="0"/>
    <p:restoredTop sz="93870" autoAdjust="0"/>
  </p:normalViewPr>
  <p:slideViewPr>
    <p:cSldViewPr>
      <p:cViewPr>
        <p:scale>
          <a:sx n="60" d="100"/>
          <a:sy n="60" d="100"/>
        </p:scale>
        <p:origin x="1528" y="3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88" d="100"/>
          <a:sy n="88" d="100"/>
        </p:scale>
        <p:origin x="-3870" y="-12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viewProps" Target="viewProp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presProps" Target="presProps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71800" cy="457200"/>
          </a:xfrm>
          <a:prstGeom prst="rect">
            <a:avLst/>
          </a:prstGeom>
        </p:spPr>
        <p:txBody>
          <a:bodyPr vert="horz" lIns="91437" tIns="45719" rIns="91437" bIns="45719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37" tIns="45719" rIns="91437" bIns="45719" rtlCol="0"/>
          <a:lstStyle>
            <a:lvl1pPr algn="r">
              <a:defRPr sz="1200"/>
            </a:lvl1pPr>
          </a:lstStyle>
          <a:p>
            <a:fld id="{C6A0F138-0B70-4033-BE1D-41034D1DD049}" type="datetimeFigureOut">
              <a:rPr lang="fr-FR" smtClean="0"/>
              <a:t>30/03/2019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1" y="8685213"/>
            <a:ext cx="2971800" cy="457200"/>
          </a:xfrm>
          <a:prstGeom prst="rect">
            <a:avLst/>
          </a:prstGeom>
        </p:spPr>
        <p:txBody>
          <a:bodyPr vert="horz" lIns="91437" tIns="45719" rIns="91437" bIns="45719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37" tIns="45719" rIns="91437" bIns="45719" rtlCol="0" anchor="b"/>
          <a:lstStyle>
            <a:lvl1pPr algn="r">
              <a:defRPr sz="1200"/>
            </a:lvl1pPr>
          </a:lstStyle>
          <a:p>
            <a:fld id="{1C6437C5-BEB0-420A-8C8D-906E1AF528E0}" type="slidenum">
              <a:rPr lang="fr-FR" smtClean="0"/>
              <a:t>‹Nr.›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5407859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71800" cy="457200"/>
          </a:xfrm>
          <a:prstGeom prst="rect">
            <a:avLst/>
          </a:prstGeom>
        </p:spPr>
        <p:txBody>
          <a:bodyPr vert="horz" lIns="91437" tIns="45719" rIns="91437" bIns="45719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37" tIns="45719" rIns="91437" bIns="45719" rtlCol="0"/>
          <a:lstStyle>
            <a:lvl1pPr algn="r">
              <a:defRPr sz="1200"/>
            </a:lvl1pPr>
          </a:lstStyle>
          <a:p>
            <a:fld id="{9E2F6244-9089-45FB-BB94-F8E8CC20A7E2}" type="datetimeFigureOut">
              <a:rPr lang="fr-FR" smtClean="0"/>
              <a:pPr/>
              <a:t>30/03/2019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7" tIns="45719" rIns="91437" bIns="45719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37" tIns="45719" rIns="91437" bIns="45719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1" y="8685213"/>
            <a:ext cx="2971800" cy="457200"/>
          </a:xfrm>
          <a:prstGeom prst="rect">
            <a:avLst/>
          </a:prstGeom>
        </p:spPr>
        <p:txBody>
          <a:bodyPr vert="horz" lIns="91437" tIns="45719" rIns="91437" bIns="45719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37" tIns="45719" rIns="91437" bIns="45719" rtlCol="0" anchor="b"/>
          <a:lstStyle>
            <a:lvl1pPr algn="r">
              <a:defRPr sz="1200"/>
            </a:lvl1pPr>
          </a:lstStyle>
          <a:p>
            <a:fld id="{CB4ADB02-3390-4E24-81E1-A7FDAA0587AB}" type="slidenum">
              <a:rPr lang="fr-FR" smtClean="0"/>
              <a:pPr/>
              <a:t>‹Nr.›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220128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B4ADB02-3390-4E24-81E1-A7FDAA0587AB}" type="slidenum">
              <a:rPr lang="fr-FR" smtClean="0"/>
              <a:pPr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5513327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B4ADB02-3390-4E24-81E1-A7FDAA0587AB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15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074228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Cliquez pour modifier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B36AC1-9845-40CF-B710-8B7FCDDB44AD}" type="datetimeFigureOut">
              <a:rPr lang="fr-FR" smtClean="0"/>
              <a:pPr/>
              <a:t>30/03/2019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60D25C-2BB7-4055-9A2A-8FDA5B39D03C}" type="slidenum">
              <a:rPr lang="fr-FR" smtClean="0"/>
              <a:pPr/>
              <a:t>‹Nr.›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B36AC1-9845-40CF-B710-8B7FCDDB44AD}" type="datetimeFigureOut">
              <a:rPr lang="fr-FR" smtClean="0"/>
              <a:pPr/>
              <a:t>30/03/2019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60D25C-2BB7-4055-9A2A-8FDA5B39D03C}" type="slidenum">
              <a:rPr lang="fr-FR" smtClean="0"/>
              <a:pPr/>
              <a:t>‹Nr.›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B36AC1-9845-40CF-B710-8B7FCDDB44AD}" type="datetimeFigureOut">
              <a:rPr lang="fr-FR" smtClean="0"/>
              <a:pPr/>
              <a:t>30/03/2019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60D25C-2BB7-4055-9A2A-8FDA5B39D03C}" type="slidenum">
              <a:rPr lang="fr-FR" smtClean="0"/>
              <a:pPr/>
              <a:t>‹Nr.›</a:t>
            </a:fld>
            <a:endParaRPr lang="fr-F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s-ES"/>
              <a:t>Haga clic para modificar el estilo de subtítulo del patrón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0862CDC-F028-4E65-A7B4-B10EEC6285E8}" type="datetime1">
              <a:rPr lang="nl-NL" altLang="es-AR">
                <a:solidFill>
                  <a:srgbClr val="000000"/>
                </a:solidFill>
              </a:rPr>
              <a:pPr/>
              <a:t>30-3-2019</a:t>
            </a:fld>
            <a:endParaRPr lang="nl-NL" altLang="es-AR">
              <a:solidFill>
                <a:srgbClr val="000000"/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altLang="es-AR">
                <a:solidFill>
                  <a:srgbClr val="000000"/>
                </a:solidFill>
              </a:rPr>
              <a:t>“SMART RIVERS 2013”</a:t>
            </a: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4D995CF-DF45-4DA1-A563-2C98E56C80C3}" type="slidenum">
              <a:rPr lang="nl-NL" altLang="es-AR">
                <a:solidFill>
                  <a:srgbClr val="000000"/>
                </a:solidFill>
              </a:rPr>
              <a:pPr/>
              <a:t>‹Nr.›</a:t>
            </a:fld>
            <a:endParaRPr lang="nl-NL" altLang="es-A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78385297"/>
      </p:ext>
    </p:extLst>
  </p:cSld>
  <p:clrMapOvr>
    <a:masterClrMapping/>
  </p:clrMapOvr>
  <p:transition spd="slow">
    <p:wip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>
            <a:off x="0" y="6597352"/>
            <a:ext cx="9144000" cy="260648"/>
          </a:xfrm>
          <a:prstGeom prst="rect">
            <a:avLst/>
          </a:prstGeom>
          <a:solidFill>
            <a:srgbClr val="0033A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fr-FR" sz="1200" dirty="0">
              <a:solidFill>
                <a:srgbClr val="FFFFFF"/>
              </a:solidFill>
            </a:endParaRPr>
          </a:p>
        </p:txBody>
      </p:sp>
      <p:sp>
        <p:nvSpPr>
          <p:cNvPr id="15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876256" y="6553150"/>
            <a:ext cx="2133600" cy="476250"/>
          </a:xfrm>
        </p:spPr>
        <p:txBody>
          <a:bodyPr/>
          <a:lstStyle>
            <a:lvl1pPr marL="342900" indent="-342900">
              <a:buFont typeface="+mj-lt"/>
              <a:buAutoNum type="arabicPeriod"/>
              <a:defRPr>
                <a:solidFill>
                  <a:schemeClr val="bg1"/>
                </a:solidFill>
              </a:defRPr>
            </a:lvl1pPr>
          </a:lstStyle>
          <a:p>
            <a:endParaRPr lang="nl-NL" altLang="es-AR" dirty="0">
              <a:solidFill>
                <a:srgbClr val="FFFFFF"/>
              </a:solidFill>
            </a:endParaRPr>
          </a:p>
        </p:txBody>
      </p:sp>
      <p:sp>
        <p:nvSpPr>
          <p:cNvPr id="17" name="Rectangle 16"/>
          <p:cNvSpPr/>
          <p:nvPr userDrawn="1"/>
        </p:nvSpPr>
        <p:spPr>
          <a:xfrm>
            <a:off x="0" y="476672"/>
            <a:ext cx="9144000" cy="6120680"/>
          </a:xfrm>
          <a:prstGeom prst="rect">
            <a:avLst/>
          </a:prstGeom>
          <a:solidFill>
            <a:srgbClr val="FFDF4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fr-FR">
              <a:solidFill>
                <a:srgbClr val="FFFFFF"/>
              </a:solidFill>
            </a:endParaRPr>
          </a:p>
        </p:txBody>
      </p:sp>
      <p:sp>
        <p:nvSpPr>
          <p:cNvPr id="18" name="Rectangle 17"/>
          <p:cNvSpPr/>
          <p:nvPr userDrawn="1"/>
        </p:nvSpPr>
        <p:spPr>
          <a:xfrm>
            <a:off x="0" y="0"/>
            <a:ext cx="9144000" cy="476672"/>
          </a:xfrm>
          <a:prstGeom prst="rect">
            <a:avLst/>
          </a:prstGeom>
          <a:solidFill>
            <a:srgbClr val="0033A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fr-FR">
              <a:solidFill>
                <a:srgbClr val="FFFFFF"/>
              </a:solidFill>
            </a:endParaRPr>
          </a:p>
        </p:txBody>
      </p:sp>
      <p:pic>
        <p:nvPicPr>
          <p:cNvPr id="19" name="Image 18" descr="CCNR_logo_3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8637912" y="108000"/>
            <a:ext cx="216541" cy="3016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6194184"/>
      </p:ext>
    </p:extLst>
  </p:cSld>
  <p:clrMapOvr>
    <a:masterClrMapping/>
  </p:clrMapOvr>
  <p:transition spd="slow">
    <p:wipe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AR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F3DE30D-7184-44C1-96BF-C678D10C39A9}" type="datetime1">
              <a:rPr lang="nl-NL" altLang="es-AR">
                <a:solidFill>
                  <a:srgbClr val="000000"/>
                </a:solidFill>
              </a:rPr>
              <a:pPr/>
              <a:t>30-3-2019</a:t>
            </a:fld>
            <a:endParaRPr lang="nl-NL" altLang="es-AR">
              <a:solidFill>
                <a:srgbClr val="000000"/>
              </a:solidFill>
            </a:endParaRP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altLang="es-AR">
                <a:solidFill>
                  <a:srgbClr val="000000"/>
                </a:solidFill>
              </a:rPr>
              <a:t>“SMART RIVERS 2013”</a:t>
            </a: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00F40FE-7B79-44E8-8E40-0D9B799B7E4A}" type="slidenum">
              <a:rPr lang="nl-NL" altLang="es-AR">
                <a:solidFill>
                  <a:srgbClr val="000000"/>
                </a:solidFill>
              </a:rPr>
              <a:pPr/>
              <a:t>‹Nr.›</a:t>
            </a:fld>
            <a:endParaRPr lang="nl-NL" altLang="es-A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4900512"/>
      </p:ext>
    </p:extLst>
  </p:cSld>
  <p:clrMapOvr>
    <a:masterClrMapping/>
  </p:clrMapOvr>
  <p:transition spd="slow">
    <p:wipe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44003E9-6B84-4A19-BAE9-E5D783B0CE2B}" type="datetime1">
              <a:rPr lang="nl-NL" altLang="es-AR">
                <a:solidFill>
                  <a:srgbClr val="000000"/>
                </a:solidFill>
              </a:rPr>
              <a:pPr/>
              <a:t>30-3-2019</a:t>
            </a:fld>
            <a:endParaRPr lang="nl-NL" altLang="es-AR">
              <a:solidFill>
                <a:srgbClr val="000000"/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altLang="es-AR">
                <a:solidFill>
                  <a:srgbClr val="000000"/>
                </a:solidFill>
              </a:rPr>
              <a:t>“SMART RIVERS 2013”</a:t>
            </a: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775EFBA-107A-4068-9122-CB9F5F997EB6}" type="slidenum">
              <a:rPr lang="nl-NL" altLang="es-AR">
                <a:solidFill>
                  <a:srgbClr val="000000"/>
                </a:solidFill>
              </a:rPr>
              <a:pPr/>
              <a:t>‹Nr.›</a:t>
            </a:fld>
            <a:endParaRPr lang="nl-NL" altLang="es-A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6826360"/>
      </p:ext>
    </p:extLst>
  </p:cSld>
  <p:clrMapOvr>
    <a:masterClrMapping/>
  </p:clrMapOvr>
  <p:transition spd="slow">
    <p:wipe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88693B3-414C-40FE-AD2C-5F6432A1CFDE}" type="datetime1">
              <a:rPr lang="nl-NL" altLang="es-AR">
                <a:solidFill>
                  <a:srgbClr val="000000"/>
                </a:solidFill>
              </a:rPr>
              <a:pPr/>
              <a:t>30-3-2019</a:t>
            </a:fld>
            <a:endParaRPr lang="nl-NL" altLang="es-AR">
              <a:solidFill>
                <a:srgbClr val="000000"/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altLang="es-AR">
                <a:solidFill>
                  <a:srgbClr val="000000"/>
                </a:solidFill>
              </a:rPr>
              <a:t>“SMART RIVERS 2013”</a:t>
            </a: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DB93CB2-B7F1-4DAB-9B07-7E8EAF778991}" type="slidenum">
              <a:rPr lang="nl-NL" altLang="es-AR">
                <a:solidFill>
                  <a:srgbClr val="000000"/>
                </a:solidFill>
              </a:rPr>
              <a:pPr/>
              <a:t>‹Nr.›</a:t>
            </a:fld>
            <a:endParaRPr lang="nl-NL" altLang="es-A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6387760"/>
      </p:ext>
    </p:extLst>
  </p:cSld>
  <p:clrMapOvr>
    <a:masterClrMapping/>
  </p:clrMapOvr>
  <p:transition spd="slow">
    <p:wipe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B36AC1-9845-40CF-B710-8B7FCDDB44AD}" type="datetimeFigureOut">
              <a:rPr lang="fr-FR" smtClean="0">
                <a:solidFill>
                  <a:srgbClr val="000000"/>
                </a:solidFill>
              </a:rPr>
              <a:pPr/>
              <a:t>30/03/2019</a:t>
            </a:fld>
            <a:endParaRPr lang="fr-FR">
              <a:solidFill>
                <a:srgbClr val="000000"/>
              </a:solidFill>
            </a:endParaRP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srgbClr val="000000"/>
              </a:solidFill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60D25C-2BB7-4055-9A2A-8FDA5B39D03C}" type="slidenum">
              <a:rPr lang="fr-FR" smtClean="0">
                <a:solidFill>
                  <a:srgbClr val="000000"/>
                </a:solidFill>
              </a:rPr>
              <a:pPr/>
              <a:t>‹Nr.›</a:t>
            </a:fld>
            <a:endParaRPr lang="fr-FR">
              <a:solidFill>
                <a:srgbClr val="000000"/>
              </a:solidFill>
            </a:endParaRPr>
          </a:p>
        </p:txBody>
      </p:sp>
      <p:sp>
        <p:nvSpPr>
          <p:cNvPr id="5" name="Rectangle 4"/>
          <p:cNvSpPr/>
          <p:nvPr userDrawn="1"/>
        </p:nvSpPr>
        <p:spPr>
          <a:xfrm>
            <a:off x="0" y="0"/>
            <a:ext cx="9144000" cy="476672"/>
          </a:xfrm>
          <a:prstGeom prst="rect">
            <a:avLst/>
          </a:prstGeom>
          <a:solidFill>
            <a:srgbClr val="0033A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fr-FR">
              <a:solidFill>
                <a:srgbClr val="FFFFFF"/>
              </a:solidFill>
            </a:endParaRPr>
          </a:p>
        </p:txBody>
      </p:sp>
      <p:pic>
        <p:nvPicPr>
          <p:cNvPr id="6" name="Image 5" descr="CCNR_logo_3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8637912" y="108000"/>
            <a:ext cx="216541" cy="301611"/>
          </a:xfrm>
          <a:prstGeom prst="rect">
            <a:avLst/>
          </a:prstGeom>
        </p:spPr>
      </p:pic>
      <p:sp>
        <p:nvSpPr>
          <p:cNvPr id="8" name="Rectangle 4"/>
          <p:cNvSpPr/>
          <p:nvPr userDrawn="1"/>
        </p:nvSpPr>
        <p:spPr>
          <a:xfrm>
            <a:off x="0" y="6597352"/>
            <a:ext cx="9144000" cy="260648"/>
          </a:xfrm>
          <a:prstGeom prst="rect">
            <a:avLst/>
          </a:prstGeom>
          <a:solidFill>
            <a:srgbClr val="0033A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fr-FR" sz="1200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91811520"/>
      </p:ext>
    </p:extLst>
  </p:cSld>
  <p:clrMapOvr>
    <a:masterClrMapping/>
  </p:clrMapOvr>
  <p:transition spd="slow">
    <p:wipe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Cliquez pour modifier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60D25C-2BB7-4055-9A2A-8FDA5B39D03C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‹Nr.›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914137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60D25C-2BB7-4055-9A2A-8FDA5B39D03C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‹Nr.›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98782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B36AC1-9845-40CF-B710-8B7FCDDB44AD}" type="datetimeFigureOut">
              <a:rPr lang="fr-FR" smtClean="0"/>
              <a:pPr/>
              <a:t>30/03/2019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60D25C-2BB7-4055-9A2A-8FDA5B39D03C}" type="slidenum">
              <a:rPr lang="fr-FR" smtClean="0"/>
              <a:pPr/>
              <a:t>‹Nr.›</a:t>
            </a:fld>
            <a:endParaRPr lang="fr-FR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60D25C-2BB7-4055-9A2A-8FDA5B39D03C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‹Nr.›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641873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60D25C-2BB7-4055-9A2A-8FDA5B39D03C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‹Nr.›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317592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60D25C-2BB7-4055-9A2A-8FDA5B39D03C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‹Nr.›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917043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60D25C-2BB7-4055-9A2A-8FDA5B39D03C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‹Nr.›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176745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60D25C-2BB7-4055-9A2A-8FDA5B39D03C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‹Nr.›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Rectangle 4"/>
          <p:cNvSpPr/>
          <p:nvPr userDrawn="1"/>
        </p:nvSpPr>
        <p:spPr>
          <a:xfrm>
            <a:off x="0" y="0"/>
            <a:ext cx="9144000" cy="476672"/>
          </a:xfrm>
          <a:prstGeom prst="rect">
            <a:avLst/>
          </a:prstGeom>
          <a:solidFill>
            <a:srgbClr val="0033A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prstClr val="white"/>
              </a:solidFill>
            </a:endParaRPr>
          </a:p>
        </p:txBody>
      </p:sp>
      <p:pic>
        <p:nvPicPr>
          <p:cNvPr id="6" name="Image 5" descr="CCNR_logo_3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8637912" y="108000"/>
            <a:ext cx="216541" cy="3016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638161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60D25C-2BB7-4055-9A2A-8FDA5B39D03C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‹Nr.›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7080528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60D25C-2BB7-4055-9A2A-8FDA5B39D03C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‹Nr.›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6106412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60D25C-2BB7-4055-9A2A-8FDA5B39D03C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‹Nr.›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88755066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60D25C-2BB7-4055-9A2A-8FDA5B39D03C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‹Nr.›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7758312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>
            <a:off x="0" y="6597352"/>
            <a:ext cx="9144000" cy="260648"/>
          </a:xfrm>
          <a:prstGeom prst="rect">
            <a:avLst/>
          </a:prstGeom>
          <a:solidFill>
            <a:srgbClr val="0033A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z="1300" dirty="0">
                <a:solidFill>
                  <a:prstClr val="white"/>
                </a:solidFill>
              </a:rPr>
              <a:t>	</a:t>
            </a:r>
          </a:p>
        </p:txBody>
      </p:sp>
      <p:sp>
        <p:nvSpPr>
          <p:cNvPr id="15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876256" y="6553150"/>
            <a:ext cx="2133600" cy="476250"/>
          </a:xfrm>
        </p:spPr>
        <p:txBody>
          <a:bodyPr/>
          <a:lstStyle>
            <a:lvl1pPr marL="342900" indent="-342900">
              <a:buFont typeface="+mj-lt"/>
              <a:buAutoNum type="arabicPeriod"/>
              <a:defRPr>
                <a:solidFill>
                  <a:schemeClr val="bg1"/>
                </a:solidFill>
              </a:defRPr>
            </a:lvl1pPr>
          </a:lstStyle>
          <a:p>
            <a:endParaRPr lang="nl-NL" altLang="es-AR" dirty="0">
              <a:solidFill>
                <a:prstClr val="white"/>
              </a:solidFill>
            </a:endParaRPr>
          </a:p>
        </p:txBody>
      </p:sp>
      <p:sp>
        <p:nvSpPr>
          <p:cNvPr id="17" name="Rectangle 16"/>
          <p:cNvSpPr/>
          <p:nvPr userDrawn="1"/>
        </p:nvSpPr>
        <p:spPr>
          <a:xfrm>
            <a:off x="0" y="476672"/>
            <a:ext cx="9144000" cy="6120680"/>
          </a:xfrm>
          <a:prstGeom prst="rect">
            <a:avLst/>
          </a:prstGeom>
          <a:solidFill>
            <a:srgbClr val="FFDF4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prstClr val="white"/>
              </a:solidFill>
            </a:endParaRPr>
          </a:p>
        </p:txBody>
      </p:sp>
      <p:sp>
        <p:nvSpPr>
          <p:cNvPr id="18" name="Rectangle 17"/>
          <p:cNvSpPr/>
          <p:nvPr userDrawn="1"/>
        </p:nvSpPr>
        <p:spPr>
          <a:xfrm>
            <a:off x="0" y="0"/>
            <a:ext cx="9144000" cy="476672"/>
          </a:xfrm>
          <a:prstGeom prst="rect">
            <a:avLst/>
          </a:prstGeom>
          <a:solidFill>
            <a:srgbClr val="0033A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prstClr val="white"/>
              </a:solidFill>
            </a:endParaRPr>
          </a:p>
        </p:txBody>
      </p:sp>
      <p:pic>
        <p:nvPicPr>
          <p:cNvPr id="19" name="Image 18" descr="CCNR_logo_3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8099875" y="108000"/>
            <a:ext cx="216541" cy="301611"/>
          </a:xfrm>
          <a:prstGeom prst="rect">
            <a:avLst/>
          </a:prstGeom>
        </p:spPr>
      </p:pic>
      <p:sp>
        <p:nvSpPr>
          <p:cNvPr id="7" name="ZoneTexte 6"/>
          <p:cNvSpPr txBox="1"/>
          <p:nvPr userDrawn="1"/>
        </p:nvSpPr>
        <p:spPr>
          <a:xfrm>
            <a:off x="403920" y="116632"/>
            <a:ext cx="7488832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5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CCNR</a:t>
            </a:r>
            <a:r>
              <a:rPr lang="fr-FR" sz="1050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| </a:t>
            </a:r>
            <a:r>
              <a:rPr lang="en-US" altLang="de-DE" sz="1050" b="1" dirty="0">
                <a:solidFill>
                  <a:prstClr val="white"/>
                </a:solidFill>
                <a:latin typeface="Arial" charset="0"/>
              </a:rPr>
              <a:t>Institutionalised governance of Inland Waterways</a:t>
            </a:r>
          </a:p>
          <a:p>
            <a:endParaRPr lang="fr-FR" sz="1050" b="1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260775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B36AC1-9845-40CF-B710-8B7FCDDB44AD}" type="datetimeFigureOut">
              <a:rPr lang="fr-FR" smtClean="0"/>
              <a:pPr/>
              <a:t>30/03/2019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60D25C-2BB7-4055-9A2A-8FDA5B39D03C}" type="slidenum">
              <a:rPr lang="fr-FR" smtClean="0"/>
              <a:pPr/>
              <a:t>‹Nr.›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B36AC1-9845-40CF-B710-8B7FCDDB44AD}" type="datetimeFigureOut">
              <a:rPr lang="fr-FR" smtClean="0"/>
              <a:pPr/>
              <a:t>30/03/2019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60D25C-2BB7-4055-9A2A-8FDA5B39D03C}" type="slidenum">
              <a:rPr lang="fr-FR" smtClean="0"/>
              <a:pPr/>
              <a:t>‹Nr.›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B36AC1-9845-40CF-B710-8B7FCDDB44AD}" type="datetimeFigureOut">
              <a:rPr lang="fr-FR" smtClean="0"/>
              <a:pPr/>
              <a:t>30/03/2019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60D25C-2BB7-4055-9A2A-8FDA5B39D03C}" type="slidenum">
              <a:rPr lang="fr-FR" smtClean="0"/>
              <a:pPr/>
              <a:t>‹Nr.›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B36AC1-9845-40CF-B710-8B7FCDDB44AD}" type="datetimeFigureOut">
              <a:rPr lang="fr-FR" smtClean="0"/>
              <a:pPr/>
              <a:t>30/03/2019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60D25C-2BB7-4055-9A2A-8FDA5B39D03C}" type="slidenum">
              <a:rPr lang="fr-FR" smtClean="0"/>
              <a:pPr/>
              <a:t>‹Nr.›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B36AC1-9845-40CF-B710-8B7FCDDB44AD}" type="datetimeFigureOut">
              <a:rPr lang="fr-FR" smtClean="0"/>
              <a:pPr/>
              <a:t>30/03/2019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60D25C-2BB7-4055-9A2A-8FDA5B39D03C}" type="slidenum">
              <a:rPr lang="fr-FR" smtClean="0"/>
              <a:pPr/>
              <a:t>‹Nr.›</a:t>
            </a:fld>
            <a:endParaRPr lang="fr-FR"/>
          </a:p>
        </p:txBody>
      </p:sp>
      <p:sp>
        <p:nvSpPr>
          <p:cNvPr id="5" name="Rectangle 4"/>
          <p:cNvSpPr/>
          <p:nvPr userDrawn="1"/>
        </p:nvSpPr>
        <p:spPr>
          <a:xfrm>
            <a:off x="0" y="0"/>
            <a:ext cx="9144000" cy="476672"/>
          </a:xfrm>
          <a:prstGeom prst="rect">
            <a:avLst/>
          </a:prstGeom>
          <a:solidFill>
            <a:srgbClr val="0033A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6" name="Image 5" descr="CCNR_logo_3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8637912" y="108000"/>
            <a:ext cx="216541" cy="301611"/>
          </a:xfrm>
          <a:prstGeom prst="rect">
            <a:avLst/>
          </a:prstGeom>
        </p:spPr>
      </p:pic>
      <p:sp>
        <p:nvSpPr>
          <p:cNvPr id="7" name="Rectangle 4"/>
          <p:cNvSpPr/>
          <p:nvPr userDrawn="1"/>
        </p:nvSpPr>
        <p:spPr>
          <a:xfrm>
            <a:off x="0" y="6597352"/>
            <a:ext cx="9144000" cy="260648"/>
          </a:xfrm>
          <a:prstGeom prst="rect">
            <a:avLst/>
          </a:prstGeom>
          <a:solidFill>
            <a:srgbClr val="0033A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1200" dirty="0">
                <a:solidFill>
                  <a:srgbClr val="FFFFFF"/>
                </a:solidFill>
              </a:rPr>
              <a:t>Regional workshop session about Good Navigation Status, Strasbourg, 16 Sept 2016, K. Kempmann, CCNR</a:t>
            </a:r>
            <a:endParaRPr lang="fr-FR" sz="1200" dirty="0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B36AC1-9845-40CF-B710-8B7FCDDB44AD}" type="datetimeFigureOut">
              <a:rPr lang="fr-FR" smtClean="0"/>
              <a:pPr/>
              <a:t>30/03/2019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60D25C-2BB7-4055-9A2A-8FDA5B39D03C}" type="slidenum">
              <a:rPr lang="fr-FR" smtClean="0"/>
              <a:pPr/>
              <a:t>‹Nr.›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B36AC1-9845-40CF-B710-8B7FCDDB44AD}" type="datetimeFigureOut">
              <a:rPr lang="fr-FR" smtClean="0"/>
              <a:pPr/>
              <a:t>30/03/2019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60D25C-2BB7-4055-9A2A-8FDA5B39D03C}" type="slidenum">
              <a:rPr lang="fr-FR" smtClean="0"/>
              <a:pPr/>
              <a:t>‹Nr.›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4.xml"/><Relationship Id="rId7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5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5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5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0.xml"/><Relationship Id="rId7" Type="http://schemas.openxmlformats.org/officeDocument/2006/relationships/slideLayout" Target="../slideLayouts/slideLayout24.xml"/><Relationship Id="rId12" Type="http://schemas.openxmlformats.org/officeDocument/2006/relationships/slideLayout" Target="../slideLayouts/slideLayout29.xml"/><Relationship Id="rId2" Type="http://schemas.openxmlformats.org/officeDocument/2006/relationships/slideLayout" Target="../slideLayouts/slideLayout19.xml"/><Relationship Id="rId1" Type="http://schemas.openxmlformats.org/officeDocument/2006/relationships/slideLayout" Target="../slideLayouts/slideLayout18.xml"/><Relationship Id="rId6" Type="http://schemas.openxmlformats.org/officeDocument/2006/relationships/slideLayout" Target="../slideLayouts/slideLayout23.xml"/><Relationship Id="rId11" Type="http://schemas.openxmlformats.org/officeDocument/2006/relationships/slideLayout" Target="../slideLayouts/slideLayout28.xml"/><Relationship Id="rId5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7.xml"/><Relationship Id="rId4" Type="http://schemas.openxmlformats.org/officeDocument/2006/relationships/slideLayout" Target="../slideLayouts/slideLayout21.xml"/><Relationship Id="rId9" Type="http://schemas.openxmlformats.org/officeDocument/2006/relationships/slideLayout" Target="../slideLayouts/slideLayout2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B36AC1-9845-40CF-B710-8B7FCDDB44AD}" type="datetimeFigureOut">
              <a:rPr lang="fr-FR" smtClean="0"/>
              <a:pPr/>
              <a:t>30/03/2019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60D25C-2BB7-4055-9A2A-8FDA5B39D03C}" type="slidenum">
              <a:rPr lang="fr-FR" smtClean="0"/>
              <a:pPr/>
              <a:t>‹Nr.›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es-AR"/>
              <a:t>Klik om het opmaakprofiel te bewerken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es-AR" dirty="0"/>
              <a:t>Klik om de opmaakprofielen van de </a:t>
            </a:r>
            <a:r>
              <a:rPr lang="nl-NL" altLang="es-AR" dirty="0" err="1"/>
              <a:t>modeltekst</a:t>
            </a:r>
            <a:r>
              <a:rPr lang="nl-NL" altLang="es-AR" dirty="0"/>
              <a:t> te bewerken</a:t>
            </a:r>
          </a:p>
          <a:p>
            <a:pPr lvl="1"/>
            <a:r>
              <a:rPr lang="nl-NL" altLang="es-AR" dirty="0"/>
              <a:t>Tweede niveau</a:t>
            </a:r>
          </a:p>
          <a:p>
            <a:pPr lvl="2"/>
            <a:r>
              <a:rPr lang="nl-NL" altLang="es-AR" dirty="0"/>
              <a:t>Derde niveau</a:t>
            </a:r>
          </a:p>
          <a:p>
            <a:pPr lvl="3"/>
            <a:r>
              <a:rPr lang="nl-NL" altLang="es-AR" dirty="0"/>
              <a:t>Vierde niveau</a:t>
            </a:r>
          </a:p>
          <a:p>
            <a:pPr lvl="4"/>
            <a:r>
              <a:rPr lang="nl-NL" altLang="es-AR" dirty="0"/>
              <a:t>Vijfde niveau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B795CC3A-CBD2-4A5E-91E8-1BC0E7348D0B}" type="datetime1">
              <a:rPr lang="nl-NL" altLang="es-AR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30-3-2019</a:t>
            </a:fld>
            <a:endParaRPr lang="nl-NL" altLang="es-AR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nl-NL" altLang="es-AR">
                <a:solidFill>
                  <a:srgbClr val="000000"/>
                </a:solidFill>
              </a:rPr>
              <a:t>“SMART RIVERS 2013”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B4000456-C755-46B5-89BD-87B9B3B8B545}" type="slidenum">
              <a:rPr lang="nl-NL" altLang="es-AR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‹Nr.›</a:t>
            </a:fld>
            <a:endParaRPr lang="nl-NL" altLang="es-A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47633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7" r:id="rId2"/>
    <p:sldLayoutId id="2147483669" r:id="rId3"/>
    <p:sldLayoutId id="2147483670" r:id="rId4"/>
    <p:sldLayoutId id="2147483671" r:id="rId5"/>
    <p:sldLayoutId id="2147483672" r:id="rId6"/>
  </p:sldLayoutIdLst>
  <p:transition spd="slow">
    <p:wipe/>
  </p:transition>
  <p:hf sldNum="0" hdr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s-A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60D25C-2BB7-4055-9A2A-8FDA5B39D03C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‹Nr.›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7716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1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7" Type="http://schemas.openxmlformats.org/officeDocument/2006/relationships/image" Target="../media/image1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4.xml"/><Relationship Id="rId6" Type="http://schemas.openxmlformats.org/officeDocument/2006/relationships/image" Target="../media/image10.png"/><Relationship Id="rId5" Type="http://schemas.microsoft.com/office/2007/relationships/hdphoto" Target="../media/hdphoto1.wdp"/><Relationship Id="rId4" Type="http://schemas.openxmlformats.org/officeDocument/2006/relationships/image" Target="../media/image9.pn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hyperlink" Target="https://ec.europa.eu/transport/modes/inland/studies/good-navigation-status-guidelines-towards-achieving-good-navigation-status_en" TargetMode="External"/><Relationship Id="rId1" Type="http://schemas.openxmlformats.org/officeDocument/2006/relationships/slideLayout" Target="../slideLayouts/slideLayout1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33A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251519" y="1052736"/>
            <a:ext cx="8496945" cy="3384376"/>
          </a:xfrm>
        </p:spPr>
        <p:txBody>
          <a:bodyPr>
            <a:noAutofit/>
          </a:bodyPr>
          <a:lstStyle/>
          <a:p>
            <a:pPr algn="r"/>
            <a:r>
              <a:rPr lang="de-DE" b="1" dirty="0" err="1">
                <a:solidFill>
                  <a:srgbClr val="FFD14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Good</a:t>
            </a:r>
            <a:r>
              <a:rPr lang="de-DE" b="1" dirty="0">
                <a:solidFill>
                  <a:srgbClr val="FFD14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Navigation Status and </a:t>
            </a:r>
          </a:p>
          <a:p>
            <a:pPr algn="r"/>
            <a:r>
              <a:rPr lang="de-DE" b="1" dirty="0">
                <a:solidFill>
                  <a:srgbClr val="FFD14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Non-Road Mobile Machinery Regulation </a:t>
            </a:r>
          </a:p>
          <a:p>
            <a:pPr algn="r"/>
            <a:endParaRPr lang="de-DE" sz="1800" dirty="0"/>
          </a:p>
          <a:p>
            <a:pPr algn="r"/>
            <a:endParaRPr lang="de-DE" sz="1800" dirty="0"/>
          </a:p>
          <a:p>
            <a:pPr algn="r"/>
            <a:endParaRPr lang="de-DE" sz="1800" dirty="0"/>
          </a:p>
          <a:p>
            <a:pPr algn="r"/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INLAND NAVIGATION FOR THE 21ST CENTURY</a:t>
            </a:r>
          </a:p>
          <a:p>
            <a:pPr algn="r"/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Prague</a:t>
            </a:r>
            <a:r>
              <a:rPr lang="de-DE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1 April 2019</a:t>
            </a:r>
          </a:p>
          <a:p>
            <a:pPr algn="l"/>
            <a:endParaRPr lang="de-DE" sz="28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endParaRPr lang="de-DE" sz="28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 flipH="1">
            <a:off x="0" y="6741368"/>
            <a:ext cx="9144000" cy="116632"/>
          </a:xfrm>
          <a:prstGeom prst="rect">
            <a:avLst/>
          </a:prstGeom>
          <a:solidFill>
            <a:srgbClr val="FFD14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pic>
        <p:nvPicPr>
          <p:cNvPr id="5" name="Picture 4" descr="C:\Users\c.hurbourque.CCNR\Desktop\CCNR_EN_BGdark_picto+logo+BL_L_STARSyellow_RVB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76056" y="5517232"/>
            <a:ext cx="3364213" cy="8640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feld 1"/>
          <p:cNvSpPr txBox="1"/>
          <p:nvPr/>
        </p:nvSpPr>
        <p:spPr>
          <a:xfrm>
            <a:off x="179512" y="5805264"/>
            <a:ext cx="468052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Kai Kempmann</a:t>
            </a:r>
          </a:p>
          <a:p>
            <a:r>
              <a:rPr lang="de-DE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Administrator </a:t>
            </a:r>
            <a:r>
              <a:rPr lang="de-DE" sz="1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</a:t>
            </a:r>
            <a:r>
              <a:rPr lang="de-DE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Infrastructure and Environment</a:t>
            </a:r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65CB2236-CEFB-498F-B763-6BDDBAE33441}"/>
              </a:ext>
            </a:extLst>
          </p:cNvPr>
          <p:cNvSpPr txBox="1">
            <a:spLocks noChangeArrowheads="1"/>
          </p:cNvSpPr>
          <p:nvPr/>
        </p:nvSpPr>
        <p:spPr>
          <a:xfrm>
            <a:off x="179512" y="5157192"/>
            <a:ext cx="3272408" cy="70503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nl-NL" altLang="es-AR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Gernot Pauli</a:t>
            </a:r>
          </a:p>
          <a:p>
            <a:pPr algn="l"/>
            <a:r>
              <a:rPr lang="nl-NL" altLang="es-AR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Chief Engineer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ous-titre 2"/>
          <p:cNvSpPr txBox="1">
            <a:spLocks/>
          </p:cNvSpPr>
          <p:nvPr/>
        </p:nvSpPr>
        <p:spPr>
          <a:xfrm>
            <a:off x="323528" y="764704"/>
            <a:ext cx="8496944" cy="5616624"/>
          </a:xfrm>
          <a:prstGeom prst="rect">
            <a:avLst/>
          </a:prstGeom>
        </p:spPr>
        <p:txBody>
          <a:bodyPr>
            <a:normAutofit/>
          </a:bodyPr>
          <a:lstStyle/>
          <a:p>
            <a:pPr indent="-360000">
              <a:defRPr/>
            </a:pPr>
            <a:r>
              <a:rPr lang="de-DE" sz="2800" b="1" dirty="0" err="1">
                <a:solidFill>
                  <a:srgbClr val="0033A1"/>
                </a:solidFill>
                <a:cs typeface="Arial" panose="020B0604020202020204" pitchFamily="34" charset="0"/>
              </a:rPr>
              <a:t>Preliminary</a:t>
            </a:r>
            <a:r>
              <a:rPr lang="de-DE" sz="2800" b="1" dirty="0">
                <a:solidFill>
                  <a:srgbClr val="0033A1"/>
                </a:solidFill>
                <a:cs typeface="Arial" panose="020B0604020202020204" pitchFamily="34" charset="0"/>
              </a:rPr>
              <a:t> </a:t>
            </a:r>
            <a:r>
              <a:rPr lang="de-DE" sz="2800" b="1" dirty="0" err="1">
                <a:solidFill>
                  <a:srgbClr val="0033A1"/>
                </a:solidFill>
                <a:cs typeface="Arial" panose="020B0604020202020204" pitchFamily="34" charset="0"/>
              </a:rPr>
              <a:t>proposal</a:t>
            </a:r>
            <a:r>
              <a:rPr lang="de-DE" sz="2800" b="1" dirty="0">
                <a:solidFill>
                  <a:srgbClr val="0033A1"/>
                </a:solidFill>
                <a:cs typeface="Arial" panose="020B0604020202020204" pitchFamily="34" charset="0"/>
              </a:rPr>
              <a:t> </a:t>
            </a:r>
            <a:r>
              <a:rPr lang="de-DE" sz="2800" b="1" dirty="0" err="1">
                <a:solidFill>
                  <a:srgbClr val="0033A1"/>
                </a:solidFill>
                <a:cs typeface="Arial" panose="020B0604020202020204" pitchFamily="34" charset="0"/>
              </a:rPr>
              <a:t>by</a:t>
            </a:r>
            <a:r>
              <a:rPr lang="de-DE" sz="2800" b="1" dirty="0">
                <a:solidFill>
                  <a:srgbClr val="0033A1"/>
                </a:solidFill>
                <a:cs typeface="Arial" panose="020B0604020202020204" pitchFamily="34" charset="0"/>
              </a:rPr>
              <a:t> </a:t>
            </a:r>
            <a:r>
              <a:rPr lang="de-DE" sz="2800" b="1" dirty="0" err="1">
                <a:solidFill>
                  <a:srgbClr val="0033A1"/>
                </a:solidFill>
                <a:cs typeface="Arial" panose="020B0604020202020204" pitchFamily="34" charset="0"/>
              </a:rPr>
              <a:t>the</a:t>
            </a:r>
            <a:r>
              <a:rPr lang="de-DE" sz="2800" b="1" dirty="0">
                <a:solidFill>
                  <a:srgbClr val="0033A1"/>
                </a:solidFill>
                <a:cs typeface="Arial" panose="020B0604020202020204" pitchFamily="34" charset="0"/>
              </a:rPr>
              <a:t> </a:t>
            </a:r>
            <a:r>
              <a:rPr lang="de-DE" sz="2800" b="1" dirty="0" err="1">
                <a:solidFill>
                  <a:srgbClr val="0033A1"/>
                </a:solidFill>
                <a:cs typeface="Arial" panose="020B0604020202020204" pitchFamily="34" charset="0"/>
              </a:rPr>
              <a:t>correspondance</a:t>
            </a:r>
            <a:r>
              <a:rPr lang="de-DE" sz="2800" b="1" dirty="0">
                <a:solidFill>
                  <a:srgbClr val="0033A1"/>
                </a:solidFill>
                <a:cs typeface="Arial" panose="020B0604020202020204" pitchFamily="34" charset="0"/>
              </a:rPr>
              <a:t> group</a:t>
            </a:r>
          </a:p>
          <a:p>
            <a:pPr indent="-360000">
              <a:defRPr/>
            </a:pPr>
            <a:endParaRPr lang="de-DE" sz="2000" b="1" dirty="0">
              <a:solidFill>
                <a:srgbClr val="0033A1"/>
              </a:solidFill>
              <a:cs typeface="Arial" panose="020B0604020202020204" pitchFamily="34" charset="0"/>
            </a:endParaRPr>
          </a:p>
          <a:p>
            <a:pPr indent="-360000">
              <a:defRPr/>
            </a:pPr>
            <a:endParaRPr lang="de-DE" sz="2000" b="1" dirty="0">
              <a:solidFill>
                <a:srgbClr val="0033A1"/>
              </a:solidFill>
              <a:cs typeface="Arial" panose="020B0604020202020204" pitchFamily="34" charset="0"/>
            </a:endParaRPr>
          </a:p>
          <a:p>
            <a:pPr indent="-360000">
              <a:defRPr/>
            </a:pPr>
            <a:r>
              <a:rPr lang="en-US" sz="2000" b="1" dirty="0">
                <a:solidFill>
                  <a:srgbClr val="0033A1"/>
                </a:solidFill>
                <a:cs typeface="Arial" panose="020B0604020202020204" pitchFamily="34" charset="0"/>
              </a:rPr>
              <a:t>Development of  proposals for appropriate objectives for rivers and canals</a:t>
            </a:r>
            <a:r>
              <a:rPr lang="de-DE" sz="2000" b="1" dirty="0">
                <a:solidFill>
                  <a:srgbClr val="0033A1"/>
                </a:solidFill>
                <a:cs typeface="Arial" panose="020B0604020202020204" pitchFamily="34" charset="0"/>
              </a:rPr>
              <a:t>:</a:t>
            </a:r>
          </a:p>
          <a:p>
            <a:pPr indent="-360000">
              <a:defRPr/>
            </a:pPr>
            <a:endParaRPr lang="de-DE" sz="2000" b="1" dirty="0">
              <a:solidFill>
                <a:srgbClr val="0033A1"/>
              </a:solidFill>
              <a:cs typeface="Arial" panose="020B0604020202020204" pitchFamily="34" charset="0"/>
            </a:endParaRPr>
          </a:p>
          <a:p>
            <a:pPr marL="1073150" lvl="4" indent="-354013">
              <a:spcBef>
                <a:spcPts val="300"/>
              </a:spcBef>
              <a:buFont typeface="Wingdings" panose="05000000000000000000" pitchFamily="2" charset="2"/>
              <a:buChar char="§"/>
              <a:defRPr/>
            </a:pPr>
            <a:r>
              <a:rPr lang="en-US" sz="2000" dirty="0">
                <a:solidFill>
                  <a:srgbClr val="0033A1"/>
                </a:solidFill>
                <a:cs typeface="Arial" panose="020B0604020202020204" pitchFamily="34" charset="0"/>
              </a:rPr>
              <a:t>Takes into account local differences in surface water characteristics and particularly in hydro-morphology</a:t>
            </a:r>
          </a:p>
          <a:p>
            <a:pPr marL="1073150" lvl="4" indent="-354013">
              <a:spcBef>
                <a:spcPts val="300"/>
              </a:spcBef>
              <a:buFont typeface="Wingdings" panose="05000000000000000000" pitchFamily="2" charset="2"/>
              <a:buChar char="§"/>
              <a:defRPr/>
            </a:pPr>
            <a:endParaRPr lang="en-US" sz="2000" dirty="0">
              <a:solidFill>
                <a:srgbClr val="0033A1"/>
              </a:solidFill>
              <a:cs typeface="Arial" panose="020B0604020202020204" pitchFamily="34" charset="0"/>
            </a:endParaRPr>
          </a:p>
          <a:p>
            <a:pPr marL="1073150" lvl="4" indent="-354013">
              <a:spcBef>
                <a:spcPts val="300"/>
              </a:spcBef>
              <a:buFont typeface="Wingdings" panose="05000000000000000000" pitchFamily="2" charset="2"/>
              <a:buChar char="§"/>
              <a:defRPr/>
            </a:pPr>
            <a:r>
              <a:rPr lang="en-US" sz="2000" dirty="0">
                <a:solidFill>
                  <a:srgbClr val="0033A1"/>
                </a:solidFill>
                <a:cs typeface="Arial" panose="020B0604020202020204" pitchFamily="34" charset="0"/>
              </a:rPr>
              <a:t>Recognizes already existing regional, national and international stipulated waterway parameters</a:t>
            </a:r>
          </a:p>
          <a:p>
            <a:pPr marL="1073150" lvl="4" indent="-354013">
              <a:spcBef>
                <a:spcPts val="300"/>
              </a:spcBef>
              <a:buFont typeface="Wingdings" panose="05000000000000000000" pitchFamily="2" charset="2"/>
              <a:buChar char="§"/>
              <a:defRPr/>
            </a:pPr>
            <a:endParaRPr lang="en-US" sz="2000" dirty="0">
              <a:solidFill>
                <a:srgbClr val="0033A1"/>
              </a:solidFill>
              <a:cs typeface="Arial" panose="020B0604020202020204" pitchFamily="34" charset="0"/>
            </a:endParaRPr>
          </a:p>
          <a:p>
            <a:pPr marL="1073150" lvl="4" indent="-354013">
              <a:spcBef>
                <a:spcPts val="300"/>
              </a:spcBef>
              <a:buFont typeface="Wingdings" panose="05000000000000000000" pitchFamily="2" charset="2"/>
              <a:buChar char="§"/>
              <a:defRPr/>
            </a:pPr>
            <a:r>
              <a:rPr lang="en-US" sz="2000" dirty="0">
                <a:solidFill>
                  <a:srgbClr val="0033A1"/>
                </a:solidFill>
                <a:cs typeface="Arial" panose="020B0604020202020204" pitchFamily="34" charset="0"/>
              </a:rPr>
              <a:t>Recognizes existing uses of waterways and traffic density as well as regional differences in markets such as bulk and container traffic</a:t>
            </a:r>
          </a:p>
          <a:p>
            <a:pPr marL="1073150" lvl="4" indent="-354013">
              <a:spcBef>
                <a:spcPts val="300"/>
              </a:spcBef>
              <a:buFont typeface="Wingdings" panose="05000000000000000000" pitchFamily="2" charset="2"/>
              <a:buChar char="§"/>
              <a:defRPr/>
            </a:pPr>
            <a:endParaRPr lang="en-US" sz="2000" dirty="0">
              <a:solidFill>
                <a:srgbClr val="0033A1"/>
              </a:solidFill>
              <a:cs typeface="Arial" panose="020B0604020202020204" pitchFamily="34" charset="0"/>
            </a:endParaRPr>
          </a:p>
          <a:p>
            <a:pPr marL="1073150" lvl="4" indent="-354013">
              <a:spcBef>
                <a:spcPts val="300"/>
              </a:spcBef>
              <a:buFont typeface="Wingdings" panose="05000000000000000000" pitchFamily="2" charset="2"/>
              <a:buChar char="§"/>
              <a:defRPr/>
            </a:pPr>
            <a:endParaRPr lang="en-US" sz="2000" dirty="0">
              <a:solidFill>
                <a:srgbClr val="0033A1"/>
              </a:solidFill>
              <a:cs typeface="Arial" panose="020B0604020202020204" pitchFamily="34" charset="0"/>
            </a:endParaRPr>
          </a:p>
          <a:p>
            <a:pPr marL="1073150" lvl="4" indent="-354013">
              <a:spcBef>
                <a:spcPts val="300"/>
              </a:spcBef>
              <a:buFont typeface="Wingdings" panose="05000000000000000000" pitchFamily="2" charset="2"/>
              <a:buChar char="§"/>
              <a:defRPr/>
            </a:pPr>
            <a:endParaRPr lang="de-DE" sz="2000" b="1" dirty="0">
              <a:solidFill>
                <a:srgbClr val="0033A1"/>
              </a:solidFill>
              <a:cs typeface="Arial" panose="020B0604020202020204" pitchFamily="34" charset="0"/>
            </a:endParaRPr>
          </a:p>
          <a:p>
            <a:pPr marL="719137" lvl="4">
              <a:spcBef>
                <a:spcPts val="300"/>
              </a:spcBef>
              <a:defRPr/>
            </a:pPr>
            <a:endParaRPr lang="en-US" sz="2400" dirty="0">
              <a:solidFill>
                <a:srgbClr val="0033A1"/>
              </a:solidFill>
              <a:cs typeface="Arial" panose="020B0604020202020204" pitchFamily="34" charset="0"/>
            </a:endParaRPr>
          </a:p>
          <a:p>
            <a:pPr marL="2187575" lvl="4" indent="-358775">
              <a:spcBef>
                <a:spcPts val="300"/>
              </a:spcBef>
              <a:buFont typeface="Wingdings" panose="05000000000000000000" pitchFamily="2" charset="2"/>
              <a:buChar char="§"/>
              <a:defRPr/>
            </a:pPr>
            <a:endParaRPr lang="de-DE" sz="2400" dirty="0">
              <a:solidFill>
                <a:srgbClr val="0033A1"/>
              </a:solidFill>
              <a:cs typeface="Arial" panose="020B0604020202020204" pitchFamily="34" charset="0"/>
            </a:endParaRPr>
          </a:p>
          <a:p>
            <a:pPr>
              <a:spcBef>
                <a:spcPts val="300"/>
              </a:spcBef>
              <a:defRPr/>
            </a:pPr>
            <a:endParaRPr lang="de-DE" sz="2400" b="1" dirty="0">
              <a:solidFill>
                <a:srgbClr val="0033A1"/>
              </a:solidFill>
              <a:cs typeface="Arial" panose="020B0604020202020204" pitchFamily="34" charset="0"/>
            </a:endParaRPr>
          </a:p>
          <a:p>
            <a:pPr marL="358775" indent="-358775">
              <a:spcBef>
                <a:spcPts val="300"/>
              </a:spcBef>
              <a:buFont typeface="Wingdings" panose="05000000000000000000" pitchFamily="2" charset="2"/>
              <a:buChar char="Ø"/>
              <a:defRPr/>
            </a:pPr>
            <a:endParaRPr lang="de-DE" sz="2400" b="1" dirty="0">
              <a:solidFill>
                <a:srgbClr val="0033A1"/>
              </a:solidFill>
              <a:cs typeface="Arial" panose="020B0604020202020204" pitchFamily="34" charset="0"/>
            </a:endParaRP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A420FBD2-5912-4CFC-AFDA-3BE0221D3558}"/>
              </a:ext>
            </a:extLst>
          </p:cNvPr>
          <p:cNvSpPr txBox="1"/>
          <p:nvPr/>
        </p:nvSpPr>
        <p:spPr>
          <a:xfrm>
            <a:off x="251520" y="116632"/>
            <a:ext cx="8424936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cap="all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Good Navigation Status </a:t>
            </a:r>
            <a:r>
              <a:rPr lang="fr-FR" sz="105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|</a:t>
            </a:r>
            <a:r>
              <a:rPr lang="en-US" sz="1050" cap="all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7</a:t>
            </a:r>
            <a:r>
              <a:rPr lang="fr-FR" sz="105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/ 10 </a:t>
            </a:r>
            <a:r>
              <a:rPr lang="fr-FR" sz="105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| Background</a:t>
            </a:r>
          </a:p>
          <a:p>
            <a:endParaRPr lang="en-US" sz="1050" b="1" cap="all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703540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ous-titre 2"/>
          <p:cNvSpPr txBox="1">
            <a:spLocks/>
          </p:cNvSpPr>
          <p:nvPr/>
        </p:nvSpPr>
        <p:spPr>
          <a:xfrm>
            <a:off x="323528" y="764704"/>
            <a:ext cx="8496944" cy="5760640"/>
          </a:xfrm>
          <a:prstGeom prst="rect">
            <a:avLst/>
          </a:prstGeom>
        </p:spPr>
        <p:txBody>
          <a:bodyPr>
            <a:normAutofit fontScale="92500" lnSpcReduction="20000"/>
          </a:bodyPr>
          <a:lstStyle/>
          <a:p>
            <a:pPr indent="-360000">
              <a:defRPr/>
            </a:pPr>
            <a:r>
              <a:rPr lang="de-DE" sz="3000" b="1" dirty="0" err="1">
                <a:solidFill>
                  <a:srgbClr val="0033A1"/>
                </a:solidFill>
                <a:cs typeface="Arial" panose="020B0604020202020204" pitchFamily="34" charset="0"/>
              </a:rPr>
              <a:t>Preliminary</a:t>
            </a:r>
            <a:r>
              <a:rPr lang="de-DE" sz="3000" b="1" dirty="0">
                <a:solidFill>
                  <a:srgbClr val="0033A1"/>
                </a:solidFill>
                <a:cs typeface="Arial" panose="020B0604020202020204" pitchFamily="34" charset="0"/>
              </a:rPr>
              <a:t> </a:t>
            </a:r>
            <a:r>
              <a:rPr lang="de-DE" sz="3000" b="1" dirty="0" err="1">
                <a:solidFill>
                  <a:srgbClr val="0033A1"/>
                </a:solidFill>
                <a:cs typeface="Arial" panose="020B0604020202020204" pitchFamily="34" charset="0"/>
              </a:rPr>
              <a:t>proposal</a:t>
            </a:r>
            <a:r>
              <a:rPr lang="de-DE" sz="3000" b="1" dirty="0">
                <a:solidFill>
                  <a:srgbClr val="0033A1"/>
                </a:solidFill>
                <a:cs typeface="Arial" panose="020B0604020202020204" pitchFamily="34" charset="0"/>
              </a:rPr>
              <a:t> </a:t>
            </a:r>
            <a:r>
              <a:rPr lang="de-DE" sz="3000" b="1" dirty="0" err="1">
                <a:solidFill>
                  <a:srgbClr val="0033A1"/>
                </a:solidFill>
                <a:cs typeface="Arial" panose="020B0604020202020204" pitchFamily="34" charset="0"/>
              </a:rPr>
              <a:t>by</a:t>
            </a:r>
            <a:r>
              <a:rPr lang="de-DE" sz="3000" b="1" dirty="0">
                <a:solidFill>
                  <a:srgbClr val="0033A1"/>
                </a:solidFill>
                <a:cs typeface="Arial" panose="020B0604020202020204" pitchFamily="34" charset="0"/>
              </a:rPr>
              <a:t> </a:t>
            </a:r>
            <a:r>
              <a:rPr lang="de-DE" sz="3000" b="1" dirty="0" err="1">
                <a:solidFill>
                  <a:srgbClr val="0033A1"/>
                </a:solidFill>
                <a:cs typeface="Arial" panose="020B0604020202020204" pitchFamily="34" charset="0"/>
              </a:rPr>
              <a:t>the</a:t>
            </a:r>
            <a:r>
              <a:rPr lang="de-DE" sz="3000" b="1" dirty="0">
                <a:solidFill>
                  <a:srgbClr val="0033A1"/>
                </a:solidFill>
                <a:cs typeface="Arial" panose="020B0604020202020204" pitchFamily="34" charset="0"/>
              </a:rPr>
              <a:t> </a:t>
            </a:r>
            <a:r>
              <a:rPr lang="de-DE" sz="3000" b="1" dirty="0" err="1">
                <a:solidFill>
                  <a:srgbClr val="0033A1"/>
                </a:solidFill>
                <a:cs typeface="Arial" panose="020B0604020202020204" pitchFamily="34" charset="0"/>
              </a:rPr>
              <a:t>correspondance</a:t>
            </a:r>
            <a:r>
              <a:rPr lang="de-DE" sz="3000" b="1" dirty="0">
                <a:solidFill>
                  <a:srgbClr val="0033A1"/>
                </a:solidFill>
                <a:cs typeface="Arial" panose="020B0604020202020204" pitchFamily="34" charset="0"/>
              </a:rPr>
              <a:t> group</a:t>
            </a:r>
          </a:p>
          <a:p>
            <a:pPr indent="-360000">
              <a:defRPr/>
            </a:pPr>
            <a:endParaRPr lang="de-DE" sz="2000" b="1" dirty="0">
              <a:solidFill>
                <a:srgbClr val="0033A1"/>
              </a:solidFill>
              <a:cs typeface="Arial" panose="020B0604020202020204" pitchFamily="34" charset="0"/>
            </a:endParaRPr>
          </a:p>
          <a:p>
            <a:pPr indent="-360000">
              <a:defRPr/>
            </a:pPr>
            <a:r>
              <a:rPr lang="en-US" sz="2200" b="1" dirty="0">
                <a:solidFill>
                  <a:srgbClr val="0033A1"/>
                </a:solidFill>
                <a:cs typeface="Arial" panose="020B0604020202020204" pitchFamily="34" charset="0"/>
              </a:rPr>
              <a:t>GNS on free-flowing and impounded river sections</a:t>
            </a:r>
            <a:r>
              <a:rPr lang="de-DE" sz="2200" b="1" dirty="0">
                <a:solidFill>
                  <a:srgbClr val="0033A1"/>
                </a:solidFill>
                <a:cs typeface="Arial" panose="020B0604020202020204" pitchFamily="34" charset="0"/>
              </a:rPr>
              <a:t>:</a:t>
            </a:r>
          </a:p>
          <a:p>
            <a:pPr indent="-360000">
              <a:defRPr/>
            </a:pPr>
            <a:endParaRPr lang="de-DE" sz="2000" b="1" dirty="0">
              <a:solidFill>
                <a:srgbClr val="0033A1"/>
              </a:solidFill>
              <a:cs typeface="Arial" panose="020B0604020202020204" pitchFamily="34" charset="0"/>
            </a:endParaRPr>
          </a:p>
          <a:p>
            <a:pPr indent="-360000">
              <a:defRPr/>
            </a:pPr>
            <a:endParaRPr lang="de-DE" sz="2000" b="1" dirty="0">
              <a:solidFill>
                <a:srgbClr val="0033A1"/>
              </a:solidFill>
              <a:cs typeface="Arial" panose="020B0604020202020204" pitchFamily="34" charset="0"/>
            </a:endParaRPr>
          </a:p>
          <a:p>
            <a:pPr indent="-360000">
              <a:defRPr/>
            </a:pPr>
            <a:endParaRPr lang="de-DE" sz="2000" b="1" dirty="0">
              <a:solidFill>
                <a:srgbClr val="0033A1"/>
              </a:solidFill>
              <a:cs typeface="Arial" panose="020B0604020202020204" pitchFamily="34" charset="0"/>
            </a:endParaRPr>
          </a:p>
          <a:p>
            <a:pPr indent="-360000">
              <a:defRPr/>
            </a:pPr>
            <a:endParaRPr lang="de-DE" sz="2000" b="1" dirty="0">
              <a:solidFill>
                <a:srgbClr val="0033A1"/>
              </a:solidFill>
              <a:cs typeface="Arial" panose="020B0604020202020204" pitchFamily="34" charset="0"/>
            </a:endParaRPr>
          </a:p>
          <a:p>
            <a:pPr indent="-360000">
              <a:defRPr/>
            </a:pPr>
            <a:endParaRPr lang="de-DE" sz="2000" b="1" dirty="0">
              <a:solidFill>
                <a:srgbClr val="0033A1"/>
              </a:solidFill>
              <a:cs typeface="Arial" panose="020B0604020202020204" pitchFamily="34" charset="0"/>
            </a:endParaRPr>
          </a:p>
          <a:p>
            <a:pPr indent="-360000">
              <a:defRPr/>
            </a:pPr>
            <a:endParaRPr lang="de-DE" sz="2000" b="1" dirty="0">
              <a:solidFill>
                <a:srgbClr val="0033A1"/>
              </a:solidFill>
              <a:cs typeface="Arial" panose="020B0604020202020204" pitchFamily="34" charset="0"/>
            </a:endParaRPr>
          </a:p>
          <a:p>
            <a:pPr indent="-360000">
              <a:defRPr/>
            </a:pPr>
            <a:endParaRPr lang="de-DE" sz="2000" b="1" dirty="0">
              <a:solidFill>
                <a:srgbClr val="0033A1"/>
              </a:solidFill>
              <a:cs typeface="Arial" panose="020B0604020202020204" pitchFamily="34" charset="0"/>
            </a:endParaRPr>
          </a:p>
          <a:p>
            <a:pPr indent="-360000">
              <a:defRPr/>
            </a:pPr>
            <a:endParaRPr lang="de-DE" sz="2000" b="1" dirty="0">
              <a:solidFill>
                <a:srgbClr val="0033A1"/>
              </a:solidFill>
              <a:cs typeface="Arial" panose="020B0604020202020204" pitchFamily="34" charset="0"/>
            </a:endParaRPr>
          </a:p>
          <a:p>
            <a:pPr indent="-360000">
              <a:defRPr/>
            </a:pPr>
            <a:endParaRPr lang="de-DE" sz="2000" b="1" dirty="0">
              <a:solidFill>
                <a:srgbClr val="0033A1"/>
              </a:solidFill>
              <a:cs typeface="Arial" panose="020B0604020202020204" pitchFamily="34" charset="0"/>
            </a:endParaRPr>
          </a:p>
          <a:p>
            <a:pPr indent="-360000">
              <a:defRPr/>
            </a:pPr>
            <a:endParaRPr lang="de-DE" sz="2000" b="1" dirty="0">
              <a:solidFill>
                <a:srgbClr val="0033A1"/>
              </a:solidFill>
              <a:cs typeface="Arial" panose="020B0604020202020204" pitchFamily="34" charset="0"/>
            </a:endParaRPr>
          </a:p>
          <a:p>
            <a:pPr indent="-360000">
              <a:defRPr/>
            </a:pPr>
            <a:endParaRPr lang="de-DE" sz="2000" b="1" dirty="0">
              <a:solidFill>
                <a:srgbClr val="0033A1"/>
              </a:solidFill>
              <a:cs typeface="Arial" panose="020B0604020202020204" pitchFamily="34" charset="0"/>
            </a:endParaRPr>
          </a:p>
          <a:p>
            <a:pPr indent="-360000">
              <a:defRPr/>
            </a:pPr>
            <a:endParaRPr lang="de-DE" sz="2000" dirty="0">
              <a:solidFill>
                <a:srgbClr val="0033A1"/>
              </a:solidFill>
              <a:cs typeface="Arial" panose="020B0604020202020204" pitchFamily="34" charset="0"/>
            </a:endParaRPr>
          </a:p>
          <a:p>
            <a:pPr indent="-360000">
              <a:defRPr/>
            </a:pPr>
            <a:endParaRPr lang="de-DE" sz="2000" dirty="0">
              <a:solidFill>
                <a:srgbClr val="0033A1"/>
              </a:solidFill>
              <a:cs typeface="Arial" panose="020B0604020202020204" pitchFamily="34" charset="0"/>
            </a:endParaRPr>
          </a:p>
          <a:p>
            <a:pPr indent="-360000">
              <a:defRPr/>
            </a:pPr>
            <a:endParaRPr lang="de-DE" sz="2000" dirty="0">
              <a:solidFill>
                <a:srgbClr val="0033A1"/>
              </a:solidFill>
              <a:cs typeface="Arial" panose="020B0604020202020204" pitchFamily="34" charset="0"/>
            </a:endParaRPr>
          </a:p>
          <a:p>
            <a:pPr indent="-360000">
              <a:defRPr/>
            </a:pPr>
            <a:endParaRPr lang="de-DE" sz="2200" dirty="0">
              <a:solidFill>
                <a:srgbClr val="0033A1"/>
              </a:solidFill>
              <a:cs typeface="Arial" panose="020B0604020202020204" pitchFamily="34" charset="0"/>
            </a:endParaRPr>
          </a:p>
          <a:p>
            <a:pPr indent="-360000">
              <a:defRPr/>
            </a:pPr>
            <a:r>
              <a:rPr lang="de-DE" sz="2200" dirty="0" err="1">
                <a:solidFill>
                  <a:srgbClr val="0033A1"/>
                </a:solidFill>
                <a:cs typeface="Arial" panose="020B0604020202020204" pitchFamily="34" charset="0"/>
              </a:rPr>
              <a:t>Example</a:t>
            </a:r>
            <a:r>
              <a:rPr lang="de-DE" sz="2200" dirty="0">
                <a:solidFill>
                  <a:srgbClr val="0033A1"/>
                </a:solidFill>
                <a:cs typeface="Arial" panose="020B0604020202020204" pitchFamily="34" charset="0"/>
              </a:rPr>
              <a:t>:</a:t>
            </a:r>
          </a:p>
          <a:p>
            <a:pPr indent="-360000">
              <a:tabLst>
                <a:tab pos="2957513" algn="l"/>
              </a:tabLst>
              <a:defRPr/>
            </a:pPr>
            <a:r>
              <a:rPr lang="de-DE" sz="2200" dirty="0">
                <a:solidFill>
                  <a:srgbClr val="0033A1"/>
                </a:solidFill>
                <a:cs typeface="Arial" panose="020B0604020202020204" pitchFamily="34" charset="0"/>
              </a:rPr>
              <a:t>Free </a:t>
            </a:r>
            <a:r>
              <a:rPr lang="de-DE" sz="2200" dirty="0" err="1">
                <a:solidFill>
                  <a:srgbClr val="0033A1"/>
                </a:solidFill>
                <a:cs typeface="Arial" panose="020B0604020202020204" pitchFamily="34" charset="0"/>
              </a:rPr>
              <a:t>flowing</a:t>
            </a:r>
            <a:r>
              <a:rPr lang="de-DE" sz="2200" dirty="0">
                <a:solidFill>
                  <a:srgbClr val="0033A1"/>
                </a:solidFill>
                <a:cs typeface="Arial" panose="020B0604020202020204" pitchFamily="34" charset="0"/>
              </a:rPr>
              <a:t> </a:t>
            </a:r>
            <a:r>
              <a:rPr lang="de-DE" sz="2200" dirty="0" err="1">
                <a:solidFill>
                  <a:srgbClr val="0033A1"/>
                </a:solidFill>
                <a:cs typeface="Arial" panose="020B0604020202020204" pitchFamily="34" charset="0"/>
              </a:rPr>
              <a:t>sections</a:t>
            </a:r>
            <a:r>
              <a:rPr lang="de-DE" sz="2200" dirty="0">
                <a:solidFill>
                  <a:srgbClr val="0033A1"/>
                </a:solidFill>
                <a:cs typeface="Arial" panose="020B0604020202020204" pitchFamily="34" charset="0"/>
              </a:rPr>
              <a:t>: 	GNS AA</a:t>
            </a:r>
          </a:p>
          <a:p>
            <a:pPr indent="-360000">
              <a:tabLst>
                <a:tab pos="2957513" algn="l"/>
              </a:tabLst>
              <a:defRPr/>
            </a:pPr>
            <a:r>
              <a:rPr lang="de-DE" sz="2200" dirty="0" err="1">
                <a:solidFill>
                  <a:srgbClr val="0033A1"/>
                </a:solidFill>
                <a:cs typeface="Arial" panose="020B0604020202020204" pitchFamily="34" charset="0"/>
              </a:rPr>
              <a:t>Impounded</a:t>
            </a:r>
            <a:r>
              <a:rPr lang="de-DE" sz="2200" dirty="0">
                <a:solidFill>
                  <a:srgbClr val="0033A1"/>
                </a:solidFill>
                <a:cs typeface="Arial" panose="020B0604020202020204" pitchFamily="34" charset="0"/>
              </a:rPr>
              <a:t> </a:t>
            </a:r>
            <a:r>
              <a:rPr lang="de-DE" sz="2200" dirty="0" err="1">
                <a:solidFill>
                  <a:srgbClr val="0033A1"/>
                </a:solidFill>
                <a:cs typeface="Arial" panose="020B0604020202020204" pitchFamily="34" charset="0"/>
              </a:rPr>
              <a:t>sections</a:t>
            </a:r>
            <a:r>
              <a:rPr lang="de-DE" sz="2200" dirty="0">
                <a:solidFill>
                  <a:srgbClr val="0033A1"/>
                </a:solidFill>
                <a:cs typeface="Arial" panose="020B0604020202020204" pitchFamily="34" charset="0"/>
              </a:rPr>
              <a:t>: 	GNS ABA</a:t>
            </a:r>
          </a:p>
          <a:p>
            <a:pPr indent="-360000">
              <a:defRPr/>
            </a:pPr>
            <a:endParaRPr lang="de-DE" sz="2000" b="1" dirty="0">
              <a:solidFill>
                <a:srgbClr val="0033A1"/>
              </a:solidFill>
              <a:cs typeface="Arial" panose="020B0604020202020204" pitchFamily="34" charset="0"/>
            </a:endParaRPr>
          </a:p>
          <a:p>
            <a:pPr marL="719137" lvl="4">
              <a:spcBef>
                <a:spcPts val="300"/>
              </a:spcBef>
              <a:defRPr/>
            </a:pPr>
            <a:endParaRPr lang="en-US" sz="2400" dirty="0">
              <a:solidFill>
                <a:srgbClr val="0033A1"/>
              </a:solidFill>
              <a:cs typeface="Arial" panose="020B0604020202020204" pitchFamily="34" charset="0"/>
            </a:endParaRPr>
          </a:p>
          <a:p>
            <a:pPr marL="2187575" lvl="4" indent="-358775">
              <a:spcBef>
                <a:spcPts val="300"/>
              </a:spcBef>
              <a:buFont typeface="Wingdings" panose="05000000000000000000" pitchFamily="2" charset="2"/>
              <a:buChar char="§"/>
              <a:defRPr/>
            </a:pPr>
            <a:endParaRPr lang="de-DE" sz="2400" dirty="0">
              <a:solidFill>
                <a:srgbClr val="0033A1"/>
              </a:solidFill>
              <a:cs typeface="Arial" panose="020B0604020202020204" pitchFamily="34" charset="0"/>
            </a:endParaRPr>
          </a:p>
          <a:p>
            <a:pPr>
              <a:spcBef>
                <a:spcPts val="300"/>
              </a:spcBef>
              <a:defRPr/>
            </a:pPr>
            <a:endParaRPr lang="de-DE" sz="2400" b="1" dirty="0">
              <a:solidFill>
                <a:srgbClr val="0033A1"/>
              </a:solidFill>
              <a:cs typeface="Arial" panose="020B0604020202020204" pitchFamily="34" charset="0"/>
            </a:endParaRPr>
          </a:p>
          <a:p>
            <a:pPr marL="358775" indent="-358775">
              <a:spcBef>
                <a:spcPts val="300"/>
              </a:spcBef>
              <a:buFont typeface="Wingdings" panose="05000000000000000000" pitchFamily="2" charset="2"/>
              <a:buChar char="Ø"/>
              <a:defRPr/>
            </a:pPr>
            <a:endParaRPr lang="de-DE" sz="2400" b="1" dirty="0">
              <a:solidFill>
                <a:srgbClr val="0033A1"/>
              </a:solidFill>
              <a:cs typeface="Arial" panose="020B0604020202020204" pitchFamily="34" charset="0"/>
            </a:endParaRPr>
          </a:p>
        </p:txBody>
      </p:sp>
      <p:pic>
        <p:nvPicPr>
          <p:cNvPr id="4" name="Grafik 3">
            <a:extLst>
              <a:ext uri="{FF2B5EF4-FFF2-40B4-BE49-F238E27FC236}">
                <a16:creationId xmlns:a16="http://schemas.microsoft.com/office/drawing/2014/main" id="{5FAF360D-27E5-42B9-89D2-30BF74282A5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9065" y="2093960"/>
            <a:ext cx="8496944" cy="3102127"/>
          </a:xfrm>
          <a:prstGeom prst="rect">
            <a:avLst/>
          </a:prstGeom>
        </p:spPr>
      </p:pic>
      <p:sp>
        <p:nvSpPr>
          <p:cNvPr id="6" name="ZoneTexte 3">
            <a:extLst>
              <a:ext uri="{FF2B5EF4-FFF2-40B4-BE49-F238E27FC236}">
                <a16:creationId xmlns:a16="http://schemas.microsoft.com/office/drawing/2014/main" id="{70F3C482-FE1D-443D-A3D0-B3BCE8A52AFA}"/>
              </a:ext>
            </a:extLst>
          </p:cNvPr>
          <p:cNvSpPr txBox="1"/>
          <p:nvPr/>
        </p:nvSpPr>
        <p:spPr>
          <a:xfrm>
            <a:off x="251520" y="116632"/>
            <a:ext cx="8424936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cap="all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Good Navigation Status </a:t>
            </a:r>
            <a:r>
              <a:rPr lang="fr-FR" sz="105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|</a:t>
            </a:r>
            <a:r>
              <a:rPr lang="en-US" sz="1050" cap="all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1050" cap="all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fr-FR" sz="105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/ 10 </a:t>
            </a:r>
            <a:r>
              <a:rPr lang="fr-FR" sz="105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| Background</a:t>
            </a:r>
          </a:p>
          <a:p>
            <a:endParaRPr lang="en-US" sz="1050" b="1" cap="all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795184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0" y="-58316"/>
            <a:ext cx="9144000" cy="6858000"/>
          </a:xfrm>
          <a:prstGeom prst="rect">
            <a:avLst/>
          </a:prstGeom>
          <a:solidFill>
            <a:srgbClr val="FFDF4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Rectangle 1"/>
          <p:cNvSpPr/>
          <p:nvPr/>
        </p:nvSpPr>
        <p:spPr>
          <a:xfrm>
            <a:off x="0" y="6741368"/>
            <a:ext cx="9144000" cy="116632"/>
          </a:xfrm>
          <a:prstGeom prst="rect">
            <a:avLst/>
          </a:prstGeom>
          <a:solidFill>
            <a:srgbClr val="0033A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7" name="Image 6" descr="CCNR_logo_2.png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686609" y="5877272"/>
            <a:ext cx="1629807" cy="474475"/>
          </a:xfrm>
          <a:prstGeom prst="rect">
            <a:avLst/>
          </a:prstGeom>
        </p:spPr>
      </p:pic>
      <p:sp>
        <p:nvSpPr>
          <p:cNvPr id="10" name="Sous-titre 2"/>
          <p:cNvSpPr txBox="1">
            <a:spLocks/>
          </p:cNvSpPr>
          <p:nvPr/>
        </p:nvSpPr>
        <p:spPr>
          <a:xfrm>
            <a:off x="3257600" y="2420888"/>
            <a:ext cx="6048672" cy="1296144"/>
          </a:xfrm>
          <a:prstGeom prst="rect">
            <a:avLst/>
          </a:prstGeom>
        </p:spPr>
        <p:txBody>
          <a:bodyPr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ts val="4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de-AT" sz="4000" b="1" dirty="0">
                <a:solidFill>
                  <a:srgbClr val="0033A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OUTLOOK</a:t>
            </a:r>
          </a:p>
          <a:p>
            <a:pPr marL="342900" marR="0" lvl="0" indent="-342900" algn="l" defTabSz="914400" rtl="0" eaLnBrk="1" fontAlgn="auto" latinLnBrk="0" hangingPunct="1">
              <a:lnSpc>
                <a:spcPts val="4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de-AT" sz="4000" b="1" dirty="0">
                <a:solidFill>
                  <a:srgbClr val="0033A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GNS</a:t>
            </a:r>
            <a:endParaRPr lang="de-DE" sz="4000" b="1" dirty="0">
              <a:solidFill>
                <a:srgbClr val="0033A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ZoneTexte 10"/>
          <p:cNvSpPr txBox="1"/>
          <p:nvPr/>
        </p:nvSpPr>
        <p:spPr>
          <a:xfrm>
            <a:off x="-2340768" y="1234480"/>
            <a:ext cx="576064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30000" dirty="0">
                <a:solidFill>
                  <a:srgbClr val="0033A1"/>
                </a:solidFill>
                <a:latin typeface="+mj-lt"/>
              </a:rPr>
              <a:t>03</a:t>
            </a:r>
            <a:r>
              <a:rPr lang="fr-FR" sz="16000" dirty="0">
                <a:solidFill>
                  <a:srgbClr val="0033A1"/>
                </a:solidFill>
                <a:latin typeface="+mj-lt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92410175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ous-titre 2"/>
          <p:cNvSpPr txBox="1">
            <a:spLocks/>
          </p:cNvSpPr>
          <p:nvPr/>
        </p:nvSpPr>
        <p:spPr>
          <a:xfrm>
            <a:off x="323528" y="764704"/>
            <a:ext cx="8496944" cy="5616624"/>
          </a:xfrm>
          <a:prstGeom prst="rect">
            <a:avLst/>
          </a:prstGeom>
        </p:spPr>
        <p:txBody>
          <a:bodyPr>
            <a:normAutofit lnSpcReduction="10000"/>
          </a:bodyPr>
          <a:lstStyle/>
          <a:p>
            <a:pPr indent="-360000">
              <a:defRPr/>
            </a:pPr>
            <a:r>
              <a:rPr lang="de-DE" sz="2800" b="1" dirty="0">
                <a:solidFill>
                  <a:srgbClr val="0033A1"/>
                </a:solidFill>
                <a:cs typeface="Arial" panose="020B0604020202020204" pitchFamily="34" charset="0"/>
              </a:rPr>
              <a:t>GNS SUB-GROUP </a:t>
            </a:r>
          </a:p>
          <a:p>
            <a:pPr indent="-360000">
              <a:defRPr/>
            </a:pPr>
            <a:endParaRPr lang="de-DE" sz="2000" b="1" dirty="0">
              <a:solidFill>
                <a:srgbClr val="0033A1"/>
              </a:solidFill>
              <a:cs typeface="Arial" panose="020B0604020202020204" pitchFamily="34" charset="0"/>
            </a:endParaRPr>
          </a:p>
          <a:p>
            <a:pPr indent="-360000">
              <a:defRPr/>
            </a:pPr>
            <a:endParaRPr lang="de-DE" sz="2000" b="1" dirty="0">
              <a:solidFill>
                <a:srgbClr val="0033A1"/>
              </a:solidFill>
              <a:cs typeface="Arial" panose="020B0604020202020204" pitchFamily="34" charset="0"/>
            </a:endParaRPr>
          </a:p>
          <a:p>
            <a:pPr indent="-360000">
              <a:defRPr/>
            </a:pPr>
            <a:r>
              <a:rPr lang="en-US" sz="2000" b="1" dirty="0">
                <a:solidFill>
                  <a:srgbClr val="0033A1"/>
                </a:solidFill>
                <a:cs typeface="Arial" panose="020B0604020202020204" pitchFamily="34" charset="0"/>
              </a:rPr>
              <a:t>Sub-group on Good Navigation Status (GNS sub-group) set up under the Expert Group on Inland Waterway Transport (NAIADES II Implementation Group)</a:t>
            </a:r>
            <a:r>
              <a:rPr lang="de-DE" sz="2000" b="1" dirty="0">
                <a:solidFill>
                  <a:srgbClr val="0033A1"/>
                </a:solidFill>
                <a:cs typeface="Arial" panose="020B0604020202020204" pitchFamily="34" charset="0"/>
              </a:rPr>
              <a:t>:</a:t>
            </a:r>
          </a:p>
          <a:p>
            <a:pPr indent="-360000">
              <a:defRPr/>
            </a:pPr>
            <a:endParaRPr lang="de-DE" sz="2000" b="1" dirty="0">
              <a:solidFill>
                <a:srgbClr val="0033A1"/>
              </a:solidFill>
              <a:cs typeface="Arial" panose="020B0604020202020204" pitchFamily="34" charset="0"/>
            </a:endParaRPr>
          </a:p>
          <a:p>
            <a:pPr indent="-360000">
              <a:defRPr/>
            </a:pPr>
            <a:r>
              <a:rPr lang="en-US" sz="2000" dirty="0">
                <a:solidFill>
                  <a:srgbClr val="0033A1"/>
                </a:solidFill>
                <a:cs typeface="Arial" panose="020B0604020202020204" pitchFamily="34" charset="0"/>
              </a:rPr>
              <a:t>Task 1:	</a:t>
            </a:r>
            <a:r>
              <a:rPr lang="en-US" sz="2000" dirty="0">
                <a:solidFill>
                  <a:srgbClr val="FF0000"/>
                </a:solidFill>
                <a:cs typeface="Arial" panose="020B0604020202020204" pitchFamily="34" charset="0"/>
              </a:rPr>
              <a:t>Assess</a:t>
            </a:r>
            <a:r>
              <a:rPr lang="en-US" sz="2000" dirty="0">
                <a:solidFill>
                  <a:srgbClr val="0033A1"/>
                </a:solidFill>
                <a:cs typeface="Arial" panose="020B0604020202020204" pitchFamily="34" charset="0"/>
              </a:rPr>
              <a:t> the relevance, effectiveness, efficiency, added value and 	coherence of the </a:t>
            </a:r>
            <a:r>
              <a:rPr lang="en-US" sz="2000" dirty="0">
                <a:solidFill>
                  <a:srgbClr val="FF0000"/>
                </a:solidFill>
                <a:cs typeface="Arial" panose="020B0604020202020204" pitchFamily="34" charset="0"/>
              </a:rPr>
              <a:t>requirements</a:t>
            </a:r>
            <a:r>
              <a:rPr lang="en-US" sz="2000" dirty="0">
                <a:solidFill>
                  <a:srgbClr val="0033A1"/>
                </a:solidFill>
                <a:cs typeface="Arial" panose="020B0604020202020204" pitchFamily="34" charset="0"/>
              </a:rPr>
              <a:t> for inland waterways set up in the 	relevant regulations.</a:t>
            </a:r>
          </a:p>
          <a:p>
            <a:pPr indent="-360000">
              <a:defRPr/>
            </a:pPr>
            <a:endParaRPr lang="en-US" sz="2000" dirty="0">
              <a:solidFill>
                <a:srgbClr val="0033A1"/>
              </a:solidFill>
              <a:cs typeface="Arial" panose="020B0604020202020204" pitchFamily="34" charset="0"/>
            </a:endParaRPr>
          </a:p>
          <a:p>
            <a:pPr indent="-360000">
              <a:defRPr/>
            </a:pPr>
            <a:r>
              <a:rPr lang="en-US" sz="2000" dirty="0">
                <a:solidFill>
                  <a:srgbClr val="0033A1"/>
                </a:solidFill>
                <a:cs typeface="Arial" panose="020B0604020202020204" pitchFamily="34" charset="0"/>
              </a:rPr>
              <a:t>Task 2:	Formulate adequate </a:t>
            </a:r>
            <a:r>
              <a:rPr lang="en-US" sz="2000" dirty="0">
                <a:solidFill>
                  <a:srgbClr val="FF0000"/>
                </a:solidFill>
                <a:cs typeface="Arial" panose="020B0604020202020204" pitchFamily="34" charset="0"/>
              </a:rPr>
              <a:t>requirements for IWW </a:t>
            </a:r>
            <a:r>
              <a:rPr lang="en-US" sz="2000" dirty="0">
                <a:solidFill>
                  <a:srgbClr val="0033A1"/>
                </a:solidFill>
                <a:cs typeface="Arial" panose="020B0604020202020204" pitchFamily="34" charset="0"/>
              </a:rPr>
              <a:t>taking into account 	the different characteristics of waterways and propose 	</a:t>
            </a:r>
            <a:r>
              <a:rPr lang="en-US" sz="2000" dirty="0">
                <a:solidFill>
                  <a:srgbClr val="FF0000"/>
                </a:solidFill>
                <a:cs typeface="Arial" panose="020B0604020202020204" pitchFamily="34" charset="0"/>
              </a:rPr>
              <a:t>recommendations for the future policy</a:t>
            </a:r>
            <a:r>
              <a:rPr lang="en-US" sz="2000" dirty="0">
                <a:solidFill>
                  <a:srgbClr val="0033A1"/>
                </a:solidFill>
                <a:cs typeface="Arial" panose="020B0604020202020204" pitchFamily="34" charset="0"/>
              </a:rPr>
              <a:t> on TEN-T.	</a:t>
            </a:r>
          </a:p>
          <a:p>
            <a:pPr indent="-360000">
              <a:defRPr/>
            </a:pPr>
            <a:endParaRPr lang="en-US" sz="2000" dirty="0">
              <a:solidFill>
                <a:srgbClr val="0033A1"/>
              </a:solidFill>
              <a:cs typeface="Arial" panose="020B0604020202020204" pitchFamily="34" charset="0"/>
            </a:endParaRPr>
          </a:p>
          <a:p>
            <a:pPr indent="-360000">
              <a:defRPr/>
            </a:pPr>
            <a:r>
              <a:rPr lang="en-US" sz="2000" dirty="0">
                <a:solidFill>
                  <a:srgbClr val="0033A1"/>
                </a:solidFill>
                <a:cs typeface="Arial" panose="020B0604020202020204" pitchFamily="34" charset="0"/>
              </a:rPr>
              <a:t>Task 3:	Formulate </a:t>
            </a:r>
            <a:r>
              <a:rPr lang="en-US" sz="2000" dirty="0">
                <a:solidFill>
                  <a:srgbClr val="FF0000"/>
                </a:solidFill>
                <a:cs typeface="Arial" panose="020B0604020202020204" pitchFamily="34" charset="0"/>
              </a:rPr>
              <a:t>proposals for the definition of GNS </a:t>
            </a:r>
            <a:r>
              <a:rPr lang="en-US" sz="2000" dirty="0">
                <a:solidFill>
                  <a:srgbClr val="0033A1"/>
                </a:solidFill>
                <a:cs typeface="Arial" panose="020B0604020202020204" pitchFamily="34" charset="0"/>
              </a:rPr>
              <a:t>and development of 	common, harmonized </a:t>
            </a:r>
            <a:r>
              <a:rPr lang="en-US" sz="2000" dirty="0">
                <a:solidFill>
                  <a:srgbClr val="FF0000"/>
                </a:solidFill>
                <a:cs typeface="Arial" panose="020B0604020202020204" pitchFamily="34" charset="0"/>
              </a:rPr>
              <a:t>guidelines/standards for GNS</a:t>
            </a:r>
            <a:r>
              <a:rPr lang="en-US" sz="2000" dirty="0">
                <a:solidFill>
                  <a:srgbClr val="0033A1"/>
                </a:solidFill>
                <a:cs typeface="Arial" panose="020B0604020202020204" pitchFamily="34" charset="0"/>
              </a:rPr>
              <a:t>, including 	instruments for its monitoring.</a:t>
            </a:r>
          </a:p>
          <a:p>
            <a:pPr marL="1073150" lvl="4" indent="-354013">
              <a:spcBef>
                <a:spcPts val="300"/>
              </a:spcBef>
              <a:buFont typeface="Wingdings" panose="05000000000000000000" pitchFamily="2" charset="2"/>
              <a:buChar char="§"/>
              <a:defRPr/>
            </a:pPr>
            <a:endParaRPr lang="en-US" sz="2000" dirty="0">
              <a:solidFill>
                <a:srgbClr val="0033A1"/>
              </a:solidFill>
              <a:cs typeface="Arial" panose="020B0604020202020204" pitchFamily="34" charset="0"/>
            </a:endParaRPr>
          </a:p>
          <a:p>
            <a:pPr marL="1073150" lvl="4" indent="-354013">
              <a:spcBef>
                <a:spcPts val="300"/>
              </a:spcBef>
              <a:buFont typeface="Wingdings" panose="05000000000000000000" pitchFamily="2" charset="2"/>
              <a:buChar char="§"/>
              <a:defRPr/>
            </a:pPr>
            <a:endParaRPr lang="de-DE" sz="2000" b="1" dirty="0">
              <a:solidFill>
                <a:srgbClr val="0033A1"/>
              </a:solidFill>
              <a:cs typeface="Arial" panose="020B0604020202020204" pitchFamily="34" charset="0"/>
            </a:endParaRPr>
          </a:p>
          <a:p>
            <a:pPr marL="719137" lvl="4">
              <a:spcBef>
                <a:spcPts val="300"/>
              </a:spcBef>
              <a:defRPr/>
            </a:pPr>
            <a:endParaRPr lang="en-US" sz="2400" dirty="0">
              <a:solidFill>
                <a:srgbClr val="0033A1"/>
              </a:solidFill>
              <a:cs typeface="Arial" panose="020B0604020202020204" pitchFamily="34" charset="0"/>
            </a:endParaRPr>
          </a:p>
          <a:p>
            <a:pPr marL="2187575" lvl="4" indent="-358775">
              <a:spcBef>
                <a:spcPts val="300"/>
              </a:spcBef>
              <a:buFont typeface="Wingdings" panose="05000000000000000000" pitchFamily="2" charset="2"/>
              <a:buChar char="§"/>
              <a:defRPr/>
            </a:pPr>
            <a:endParaRPr lang="de-DE" sz="2400" dirty="0">
              <a:solidFill>
                <a:srgbClr val="0033A1"/>
              </a:solidFill>
              <a:cs typeface="Arial" panose="020B0604020202020204" pitchFamily="34" charset="0"/>
            </a:endParaRPr>
          </a:p>
          <a:p>
            <a:pPr>
              <a:spcBef>
                <a:spcPts val="300"/>
              </a:spcBef>
              <a:defRPr/>
            </a:pPr>
            <a:endParaRPr lang="de-DE" sz="2400" b="1" dirty="0">
              <a:solidFill>
                <a:srgbClr val="0033A1"/>
              </a:solidFill>
              <a:cs typeface="Arial" panose="020B0604020202020204" pitchFamily="34" charset="0"/>
            </a:endParaRPr>
          </a:p>
          <a:p>
            <a:pPr marL="358775" indent="-358775">
              <a:spcBef>
                <a:spcPts val="300"/>
              </a:spcBef>
              <a:buFont typeface="Wingdings" panose="05000000000000000000" pitchFamily="2" charset="2"/>
              <a:buChar char="Ø"/>
              <a:defRPr/>
            </a:pPr>
            <a:endParaRPr lang="de-DE" sz="2400" b="1" dirty="0">
              <a:solidFill>
                <a:srgbClr val="0033A1"/>
              </a:solidFill>
              <a:cs typeface="Arial" panose="020B0604020202020204" pitchFamily="34" charset="0"/>
            </a:endParaRP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C059E1AC-D1D1-41D4-A60C-0D04B64E9BBA}"/>
              </a:ext>
            </a:extLst>
          </p:cNvPr>
          <p:cNvSpPr txBox="1"/>
          <p:nvPr/>
        </p:nvSpPr>
        <p:spPr>
          <a:xfrm>
            <a:off x="251520" y="116632"/>
            <a:ext cx="8424936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cap="all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Good Navigation Status </a:t>
            </a:r>
            <a:r>
              <a:rPr lang="fr-FR" sz="105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|</a:t>
            </a:r>
            <a:r>
              <a:rPr lang="en-US" sz="1050" cap="all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1050" cap="all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  <a:r>
              <a:rPr lang="fr-FR" sz="105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/ 10 </a:t>
            </a:r>
            <a:r>
              <a:rPr lang="fr-FR" sz="105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| Background</a:t>
            </a:r>
          </a:p>
          <a:p>
            <a:endParaRPr lang="en-US" sz="1050" b="1" cap="all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48098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0" y="-58316"/>
            <a:ext cx="9144000" cy="6858000"/>
          </a:xfrm>
          <a:prstGeom prst="rect">
            <a:avLst/>
          </a:prstGeom>
          <a:solidFill>
            <a:srgbClr val="FFDF4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Rectangle 1"/>
          <p:cNvSpPr/>
          <p:nvPr/>
        </p:nvSpPr>
        <p:spPr>
          <a:xfrm>
            <a:off x="0" y="6741368"/>
            <a:ext cx="9144000" cy="116632"/>
          </a:xfrm>
          <a:prstGeom prst="rect">
            <a:avLst/>
          </a:prstGeom>
          <a:solidFill>
            <a:srgbClr val="0033A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7" name="Image 6" descr="CCNR_logo_2.png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686609" y="5877272"/>
            <a:ext cx="1629807" cy="474475"/>
          </a:xfrm>
          <a:prstGeom prst="rect">
            <a:avLst/>
          </a:prstGeom>
        </p:spPr>
      </p:pic>
      <p:sp>
        <p:nvSpPr>
          <p:cNvPr id="10" name="Sous-titre 2"/>
          <p:cNvSpPr txBox="1">
            <a:spLocks/>
          </p:cNvSpPr>
          <p:nvPr/>
        </p:nvSpPr>
        <p:spPr>
          <a:xfrm>
            <a:off x="3257600" y="2420888"/>
            <a:ext cx="6048672" cy="1296144"/>
          </a:xfrm>
          <a:prstGeom prst="rect">
            <a:avLst/>
          </a:prstGeom>
        </p:spPr>
        <p:txBody>
          <a:bodyPr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ts val="4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de-AT" sz="4000" b="1" dirty="0">
                <a:solidFill>
                  <a:srgbClr val="0033A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Non-Road Mobile Machinery (NRMM)</a:t>
            </a:r>
            <a:endParaRPr lang="de-DE" sz="4000" b="1" dirty="0">
              <a:solidFill>
                <a:srgbClr val="0033A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ZoneTexte 10"/>
          <p:cNvSpPr txBox="1"/>
          <p:nvPr/>
        </p:nvSpPr>
        <p:spPr>
          <a:xfrm>
            <a:off x="-2340768" y="1234480"/>
            <a:ext cx="576064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30000" dirty="0">
                <a:solidFill>
                  <a:srgbClr val="0033A1"/>
                </a:solidFill>
                <a:latin typeface="+mj-lt"/>
              </a:rPr>
              <a:t>04</a:t>
            </a:r>
            <a:r>
              <a:rPr lang="fr-FR" sz="16000" dirty="0">
                <a:solidFill>
                  <a:srgbClr val="0033A1"/>
                </a:solidFill>
                <a:latin typeface="+mj-lt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56658778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16"/>
          <p:cNvSpPr/>
          <p:nvPr/>
        </p:nvSpPr>
        <p:spPr>
          <a:xfrm>
            <a:off x="107504" y="44624"/>
            <a:ext cx="8424936" cy="3847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92075" lvl="0">
              <a:spcBef>
                <a:spcPts val="1200"/>
              </a:spcBef>
              <a:defRPr/>
            </a:pPr>
            <a:r>
              <a:rPr kumimoji="0" lang="en-US" sz="19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New emission regulations introduced by NRMM </a:t>
            </a:r>
            <a:r>
              <a:rPr lang="en-US" sz="1900" b="1" dirty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Regulation </a:t>
            </a:r>
            <a:r>
              <a:rPr lang="en-US" sz="1050" b="1" dirty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| 10 / 10 | </a:t>
            </a:r>
            <a:endParaRPr kumimoji="0" lang="en-US" sz="105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>
          <a:xfrm>
            <a:off x="6804248" y="6520259"/>
            <a:ext cx="2133600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360D25C-2BB7-4055-9A2A-8FDA5B39D03C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15</a:t>
            </a:fld>
            <a:endParaRPr kumimoji="0" lang="fr-FR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2050" name="Picture 2" descr="Résultat de recherche d'images pour &quot;warnzeichen&quot;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8424" y="2958625"/>
            <a:ext cx="634971" cy="6349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C:\Users\a.espenhahn\AppData\Local\Microsoft\Windows\Temporary Internet Files\Content.IE5\DVZ0OAK7\Text-x-generic.svg[1]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rightnessContrast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723445"/>
            <a:ext cx="1946216" cy="1946216"/>
          </a:xfrm>
          <a:prstGeom prst="rect">
            <a:avLst/>
          </a:prstGeom>
          <a:noFill/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ZoneTexte 2"/>
          <p:cNvSpPr txBox="1"/>
          <p:nvPr/>
        </p:nvSpPr>
        <p:spPr>
          <a:xfrm>
            <a:off x="321424" y="1054299"/>
            <a:ext cx="1296144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Regulation</a:t>
            </a:r>
            <a:r>
              <a:rPr kumimoji="0" lang="fr-FR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(EU) 2016/1628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2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NRMM</a:t>
            </a:r>
          </a:p>
        </p:txBody>
      </p:sp>
      <p:sp>
        <p:nvSpPr>
          <p:cNvPr id="4" name="Rectangle 3"/>
          <p:cNvSpPr/>
          <p:nvPr/>
        </p:nvSpPr>
        <p:spPr>
          <a:xfrm>
            <a:off x="1807296" y="636504"/>
            <a:ext cx="6797684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1600" b="0" i="0" u="none" strike="noStrike" kern="1200" cap="none" spc="0" normalizeH="0" baseline="0" noProof="0" dirty="0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NRMM. Approach is driven by “placing on the market” of engines </a:t>
            </a:r>
            <a:br>
              <a:rPr kumimoji="0" lang="en-GB" sz="1600" b="0" i="0" u="none" strike="noStrike" kern="1200" cap="none" spc="0" normalizeH="0" baseline="0" noProof="0" dirty="0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br>
            <a:r>
              <a:rPr kumimoji="0" lang="en-GB" sz="1600" b="0" i="0" u="none" strike="noStrike" kern="1200" cap="none" spc="0" normalizeH="0" baseline="0" noProof="0" dirty="0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=&gt;  type-approval certificate 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Stage V: new engines categories (IWP/IWA) mandatory by 2019/2020 + exception of transition scheme (at the latest by 2022) 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Alternative solutions: NRE, EURO VI or alternative fuels </a:t>
            </a:r>
            <a:b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b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(environmental and economic benefits)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Technologies available. Commercial products (stage V) will follow </a:t>
            </a:r>
            <a:b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b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new products announced very recently by manufacturers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)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1600" b="0" i="0" u="none" strike="noStrike" kern="1200" cap="none" spc="0" normalizeH="0" baseline="0" noProof="0" dirty="0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Existing engine + after treatment system =&gt; can achieve similar performance as Stage V (</a:t>
            </a:r>
            <a:r>
              <a:rPr kumimoji="0" lang="en-GB" sz="16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but is not legally recognised as Stage V!</a:t>
            </a:r>
            <a:r>
              <a:rPr kumimoji="0" lang="en-GB" sz="1600" b="0" i="0" u="none" strike="noStrike" kern="1200" cap="none" spc="0" normalizeH="0" baseline="0" noProof="0" dirty="0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)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srgbClr val="1F497D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1600" b="0" i="0" u="none" strike="noStrike" kern="1200" cap="none" spc="0" normalizeH="0" baseline="0" noProof="0" dirty="0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ES-TRIN (Chapter 9) : Safety requirements for installation of engines on board. Approach is driven by “periodic inspection of the vessel” </a:t>
            </a:r>
            <a:br>
              <a:rPr kumimoji="0" lang="en-GB" sz="1600" b="0" i="0" u="none" strike="noStrike" kern="1200" cap="none" spc="0" normalizeH="0" baseline="0" noProof="0" dirty="0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br>
            <a:r>
              <a:rPr kumimoji="0" lang="en-GB" sz="1600" b="0" i="0" u="none" strike="noStrike" kern="1200" cap="none" spc="0" normalizeH="0" baseline="0" noProof="0" dirty="0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=&gt; vessel certificate</a:t>
            </a: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srgbClr val="1F497D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pic>
        <p:nvPicPr>
          <p:cNvPr id="10" name="Image 9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8984" y="3546478"/>
            <a:ext cx="1142009" cy="1614969"/>
          </a:xfrm>
          <a:prstGeom prst="rect">
            <a:avLst/>
          </a:prstGeom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</p:pic>
      <p:pic>
        <p:nvPicPr>
          <p:cNvPr id="12" name="Image 11">
            <a:extLst>
              <a:ext uri="{FF2B5EF4-FFF2-40B4-BE49-F238E27FC236}">
                <a16:creationId xmlns:a16="http://schemas.microsoft.com/office/drawing/2014/main" id="{334AF2A5-4DF1-4CF7-9F56-3D84EF752B14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32811" y="4672805"/>
            <a:ext cx="1456931" cy="2060848"/>
          </a:xfrm>
          <a:prstGeom prst="rect">
            <a:avLst/>
          </a:prstGeom>
        </p:spPr>
      </p:pic>
      <p:sp>
        <p:nvSpPr>
          <p:cNvPr id="13" name="ZoneTexte 12">
            <a:extLst>
              <a:ext uri="{FF2B5EF4-FFF2-40B4-BE49-F238E27FC236}">
                <a16:creationId xmlns:a16="http://schemas.microsoft.com/office/drawing/2014/main" id="{A68D52CB-6091-406D-9EFA-FCBE0B6A174B}"/>
              </a:ext>
            </a:extLst>
          </p:cNvPr>
          <p:cNvSpPr txBox="1"/>
          <p:nvPr/>
        </p:nvSpPr>
        <p:spPr>
          <a:xfrm>
            <a:off x="321424" y="5373216"/>
            <a:ext cx="7202904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To help understand and interpret the applicable requirements to engines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=&gt; FAQ document published by EUROMOT and CESNI (March 2019)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1" u="none" strike="noStrike" kern="1200" cap="none" spc="0" normalizeH="0" baseline="0" noProof="0" dirty="0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1" u="none" strike="noStrike" kern="1200" cap="none" spc="0" normalizeH="0" baseline="0" noProof="0" dirty="0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www.cesni.eu/en/technical-requirements/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5250554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33A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6741368"/>
            <a:ext cx="9144000" cy="116632"/>
          </a:xfrm>
          <a:prstGeom prst="rect">
            <a:avLst/>
          </a:prstGeom>
          <a:solidFill>
            <a:srgbClr val="FFD14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6" name="Image 5" descr="CCNR_logo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851921" y="1988839"/>
            <a:ext cx="1440160" cy="2005939"/>
          </a:xfrm>
          <a:prstGeom prst="rect">
            <a:avLst/>
          </a:prstGeom>
        </p:spPr>
      </p:pic>
      <p:sp>
        <p:nvSpPr>
          <p:cNvPr id="7" name="ZoneTexte 6"/>
          <p:cNvSpPr txBox="1"/>
          <p:nvPr/>
        </p:nvSpPr>
        <p:spPr>
          <a:xfrm>
            <a:off x="107504" y="4221088"/>
            <a:ext cx="8928992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6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THANK YOU FOR YOUR ATTENTION</a:t>
            </a:r>
            <a:endParaRPr lang="fr-FR" sz="16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fr-FR" sz="1400" dirty="0">
              <a:solidFill>
                <a:schemeClr val="bg1"/>
              </a:solidFill>
            </a:endParaRPr>
          </a:p>
        </p:txBody>
      </p:sp>
      <p:sp>
        <p:nvSpPr>
          <p:cNvPr id="2" name="Textfeld 1">
            <a:extLst>
              <a:ext uri="{FF2B5EF4-FFF2-40B4-BE49-F238E27FC236}">
                <a16:creationId xmlns:a16="http://schemas.microsoft.com/office/drawing/2014/main" id="{18E02AED-DDDF-4A23-926E-B1848509017A}"/>
              </a:ext>
            </a:extLst>
          </p:cNvPr>
          <p:cNvSpPr txBox="1"/>
          <p:nvPr/>
        </p:nvSpPr>
        <p:spPr>
          <a:xfrm>
            <a:off x="107505" y="5001911"/>
            <a:ext cx="748883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Kai Kempmann</a:t>
            </a:r>
          </a:p>
          <a:p>
            <a:r>
              <a:rPr lang="de-DE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Central Commission </a:t>
            </a:r>
            <a:r>
              <a:rPr lang="de-DE" sz="1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</a:t>
            </a:r>
            <a:r>
              <a:rPr lang="de-DE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lang="de-DE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Navigation </a:t>
            </a:r>
            <a:r>
              <a:rPr lang="de-DE" sz="1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of</a:t>
            </a:r>
            <a:r>
              <a:rPr lang="de-DE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lang="de-DE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Rhine (CCNR)</a:t>
            </a:r>
          </a:p>
          <a:p>
            <a:endParaRPr lang="de-DE" sz="1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e-DE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Palais du </a:t>
            </a:r>
            <a:r>
              <a:rPr lang="de-DE" sz="1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Rhin</a:t>
            </a:r>
            <a:r>
              <a:rPr lang="de-DE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- 2, </a:t>
            </a:r>
            <a:r>
              <a:rPr lang="de-DE" sz="1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place</a:t>
            </a:r>
            <a:r>
              <a:rPr lang="de-DE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 la République</a:t>
            </a:r>
          </a:p>
          <a:p>
            <a:r>
              <a:rPr lang="de-DE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CS 10023 - 67082 Strasbourg </a:t>
            </a:r>
            <a:r>
              <a:rPr lang="de-DE" sz="1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Cedex</a:t>
            </a:r>
            <a:r>
              <a:rPr lang="de-DE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- France</a:t>
            </a:r>
          </a:p>
          <a:p>
            <a:r>
              <a:rPr lang="de-DE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+33 (0)3 88 52 20 06</a:t>
            </a:r>
          </a:p>
          <a:p>
            <a:r>
              <a:rPr lang="de-DE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k.kempmann@ccr-zkr.org</a:t>
            </a:r>
          </a:p>
          <a:p>
            <a:r>
              <a:rPr lang="de-DE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www.ccr-zkr.org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ous-titre 2"/>
          <p:cNvSpPr txBox="1">
            <a:spLocks/>
          </p:cNvSpPr>
          <p:nvPr/>
        </p:nvSpPr>
        <p:spPr>
          <a:xfrm>
            <a:off x="323528" y="764704"/>
            <a:ext cx="8496944" cy="5616624"/>
          </a:xfrm>
          <a:prstGeom prst="rect">
            <a:avLst/>
          </a:prstGeom>
        </p:spPr>
        <p:txBody>
          <a:bodyPr>
            <a:normAutofit/>
          </a:bodyPr>
          <a:lstStyle/>
          <a:p>
            <a:pPr indent="-360000">
              <a:defRPr/>
            </a:pPr>
            <a:r>
              <a:rPr lang="de-DE" sz="2800" b="1" dirty="0" err="1">
                <a:solidFill>
                  <a:srgbClr val="0033A1"/>
                </a:solidFill>
                <a:cs typeface="Arial" panose="020B0604020202020204" pitchFamily="34" charset="0"/>
              </a:rPr>
              <a:t>Characteristics</a:t>
            </a:r>
            <a:endParaRPr lang="de-DE" sz="2800" b="1" dirty="0">
              <a:solidFill>
                <a:srgbClr val="0033A1"/>
              </a:solidFill>
              <a:cs typeface="Arial" panose="020B0604020202020204" pitchFamily="34" charset="0"/>
            </a:endParaRPr>
          </a:p>
          <a:p>
            <a:pPr indent="-360000">
              <a:defRPr/>
            </a:pPr>
            <a:endParaRPr lang="de-DE" sz="2000" b="1" dirty="0">
              <a:solidFill>
                <a:srgbClr val="0033A1"/>
              </a:solidFill>
              <a:cs typeface="Arial" panose="020B0604020202020204" pitchFamily="34" charset="0"/>
            </a:endParaRPr>
          </a:p>
          <a:p>
            <a:pPr indent="-360000">
              <a:defRPr/>
            </a:pPr>
            <a:endParaRPr lang="de-DE" sz="2000" b="1" dirty="0">
              <a:solidFill>
                <a:srgbClr val="0033A1"/>
              </a:solidFill>
              <a:cs typeface="Arial" panose="020B0604020202020204" pitchFamily="34" charset="0"/>
            </a:endParaRPr>
          </a:p>
          <a:p>
            <a:pPr indent="-360000">
              <a:defRPr/>
            </a:pPr>
            <a:endParaRPr lang="de-DE" sz="2000" b="1" dirty="0">
              <a:solidFill>
                <a:srgbClr val="0033A1"/>
              </a:solidFill>
              <a:cs typeface="Arial" panose="020B0604020202020204" pitchFamily="34" charset="0"/>
            </a:endParaRPr>
          </a:p>
          <a:p>
            <a:pPr indent="-360000">
              <a:defRPr/>
            </a:pPr>
            <a:endParaRPr lang="de-DE" sz="2000" b="1" dirty="0">
              <a:solidFill>
                <a:srgbClr val="0033A1"/>
              </a:solidFill>
              <a:cs typeface="Arial" panose="020B0604020202020204" pitchFamily="34" charset="0"/>
            </a:endParaRPr>
          </a:p>
          <a:p>
            <a:pPr indent="-360000">
              <a:defRPr/>
            </a:pPr>
            <a:endParaRPr lang="de-DE" sz="2000" b="1" dirty="0">
              <a:solidFill>
                <a:srgbClr val="0033A1"/>
              </a:solidFill>
              <a:cs typeface="Arial" panose="020B0604020202020204" pitchFamily="34" charset="0"/>
            </a:endParaRPr>
          </a:p>
          <a:p>
            <a:pPr indent="-360000">
              <a:defRPr/>
            </a:pPr>
            <a:endParaRPr lang="de-DE" sz="2000" b="1" dirty="0">
              <a:solidFill>
                <a:srgbClr val="0033A1"/>
              </a:solidFill>
              <a:cs typeface="Arial" panose="020B0604020202020204" pitchFamily="34" charset="0"/>
            </a:endParaRPr>
          </a:p>
          <a:p>
            <a:pPr>
              <a:spcBef>
                <a:spcPts val="300"/>
              </a:spcBef>
              <a:defRPr/>
            </a:pPr>
            <a:r>
              <a:rPr lang="en-US" sz="2400" b="1" dirty="0">
                <a:solidFill>
                  <a:srgbClr val="0033A1"/>
                </a:solidFill>
                <a:cs typeface="Arial" panose="020B0604020202020204" pitchFamily="34" charset="0"/>
              </a:rPr>
              <a:t>		</a:t>
            </a:r>
          </a:p>
          <a:p>
            <a:pPr>
              <a:spcBef>
                <a:spcPts val="300"/>
              </a:spcBef>
              <a:defRPr/>
            </a:pPr>
            <a:endParaRPr lang="de-DE" sz="2400" b="1" dirty="0">
              <a:solidFill>
                <a:srgbClr val="0033A1"/>
              </a:solidFill>
              <a:cs typeface="Arial" panose="020B0604020202020204" pitchFamily="34" charset="0"/>
            </a:endParaRPr>
          </a:p>
          <a:p>
            <a:pPr marL="358775" indent="-358775">
              <a:spcBef>
                <a:spcPts val="300"/>
              </a:spcBef>
              <a:buFont typeface="Wingdings" panose="05000000000000000000" pitchFamily="2" charset="2"/>
              <a:buChar char="Ø"/>
              <a:defRPr/>
            </a:pPr>
            <a:endParaRPr lang="de-DE" sz="2400" b="1" dirty="0">
              <a:solidFill>
                <a:srgbClr val="0033A1"/>
              </a:solidFill>
              <a:cs typeface="Arial" panose="020B0604020202020204" pitchFamily="34" charset="0"/>
            </a:endParaRPr>
          </a:p>
        </p:txBody>
      </p:sp>
      <p:sp>
        <p:nvSpPr>
          <p:cNvPr id="3" name="ZoneTexte 3">
            <a:extLst>
              <a:ext uri="{FF2B5EF4-FFF2-40B4-BE49-F238E27FC236}">
                <a16:creationId xmlns:a16="http://schemas.microsoft.com/office/drawing/2014/main" id="{4EED3AD3-28F2-4B88-9031-681EACADD693}"/>
              </a:ext>
            </a:extLst>
          </p:cNvPr>
          <p:cNvSpPr txBox="1"/>
          <p:nvPr/>
        </p:nvSpPr>
        <p:spPr>
          <a:xfrm>
            <a:off x="251520" y="116632"/>
            <a:ext cx="842493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cap="all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Proposals for appropriate GNS objectives  </a:t>
            </a:r>
            <a:r>
              <a:rPr lang="fr-FR" sz="105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|</a:t>
            </a:r>
            <a:r>
              <a:rPr lang="en-US" sz="1050" cap="all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add.3</a:t>
            </a:r>
            <a:r>
              <a:rPr lang="fr-FR" sz="105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| </a:t>
            </a:r>
            <a:r>
              <a:rPr lang="fr-FR" sz="105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Characteristics</a:t>
            </a:r>
            <a:endParaRPr lang="en-US" sz="1050" b="1" cap="all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Grafik 3">
            <a:extLst>
              <a:ext uri="{FF2B5EF4-FFF2-40B4-BE49-F238E27FC236}">
                <a16:creationId xmlns:a16="http://schemas.microsoft.com/office/drawing/2014/main" id="{4A0E5331-B4A2-4E2E-8F29-2F16142700D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322955"/>
            <a:ext cx="9144000" cy="22120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840573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0" y="-58316"/>
            <a:ext cx="9144000" cy="6858000"/>
          </a:xfrm>
          <a:prstGeom prst="rect">
            <a:avLst/>
          </a:prstGeom>
          <a:solidFill>
            <a:srgbClr val="FFDF4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Rectangle 1"/>
          <p:cNvSpPr/>
          <p:nvPr/>
        </p:nvSpPr>
        <p:spPr>
          <a:xfrm>
            <a:off x="0" y="6741368"/>
            <a:ext cx="9144000" cy="116632"/>
          </a:xfrm>
          <a:prstGeom prst="rect">
            <a:avLst/>
          </a:prstGeom>
          <a:solidFill>
            <a:srgbClr val="0033A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7" name="Image 6" descr="CCNR_logo_2.png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686609" y="5877272"/>
            <a:ext cx="1629807" cy="474475"/>
          </a:xfrm>
          <a:prstGeom prst="rect">
            <a:avLst/>
          </a:prstGeom>
        </p:spPr>
      </p:pic>
      <p:sp>
        <p:nvSpPr>
          <p:cNvPr id="10" name="Sous-titre 2"/>
          <p:cNvSpPr txBox="1">
            <a:spLocks/>
          </p:cNvSpPr>
          <p:nvPr/>
        </p:nvSpPr>
        <p:spPr>
          <a:xfrm>
            <a:off x="2915816" y="2420888"/>
            <a:ext cx="6048672" cy="1296144"/>
          </a:xfrm>
          <a:prstGeom prst="rect">
            <a:avLst/>
          </a:prstGeom>
        </p:spPr>
        <p:txBody>
          <a:bodyPr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ts val="4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de-AT" sz="4000" b="1" dirty="0">
                <a:solidFill>
                  <a:srgbClr val="0033A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BACKGROUND </a:t>
            </a:r>
          </a:p>
          <a:p>
            <a:pPr marL="342900" marR="0" lvl="0" indent="-342900" algn="l" defTabSz="914400" rtl="0" eaLnBrk="1" fontAlgn="auto" latinLnBrk="0" hangingPunct="1">
              <a:lnSpc>
                <a:spcPts val="4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de-AT" sz="4000" b="1" dirty="0">
                <a:solidFill>
                  <a:srgbClr val="0033A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GNS</a:t>
            </a:r>
            <a:endParaRPr lang="de-DE" sz="4000" b="1" dirty="0">
              <a:solidFill>
                <a:srgbClr val="0033A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ZoneTexte 10"/>
          <p:cNvSpPr txBox="1"/>
          <p:nvPr/>
        </p:nvSpPr>
        <p:spPr>
          <a:xfrm>
            <a:off x="-2340768" y="1234480"/>
            <a:ext cx="576064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30000" dirty="0">
                <a:solidFill>
                  <a:srgbClr val="0033A1"/>
                </a:solidFill>
                <a:latin typeface="+mj-lt"/>
              </a:rPr>
              <a:t>01</a:t>
            </a:r>
            <a:r>
              <a:rPr lang="fr-FR" sz="16000" dirty="0">
                <a:solidFill>
                  <a:srgbClr val="0033A1"/>
                </a:solidFill>
                <a:latin typeface="+mj-lt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2484249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3">
            <a:extLst>
              <a:ext uri="{FF2B5EF4-FFF2-40B4-BE49-F238E27FC236}">
                <a16:creationId xmlns:a16="http://schemas.microsoft.com/office/drawing/2014/main" id="{4EED3AD3-28F2-4B88-9031-681EACADD693}"/>
              </a:ext>
            </a:extLst>
          </p:cNvPr>
          <p:cNvSpPr txBox="1"/>
          <p:nvPr/>
        </p:nvSpPr>
        <p:spPr>
          <a:xfrm>
            <a:off x="251520" y="116632"/>
            <a:ext cx="8424936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cap="all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Good Navigation Status </a:t>
            </a:r>
            <a:r>
              <a:rPr lang="fr-FR" sz="105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|</a:t>
            </a:r>
            <a:r>
              <a:rPr lang="en-US" sz="1050" cap="all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105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 / 10 </a:t>
            </a:r>
            <a:r>
              <a:rPr lang="fr-FR" sz="105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| Background</a:t>
            </a:r>
          </a:p>
          <a:p>
            <a:endParaRPr lang="en-US" sz="1050" b="1" cap="all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48FB6AA9-1588-4945-A6B5-5CEA29A8AA07}"/>
              </a:ext>
            </a:extLst>
          </p:cNvPr>
          <p:cNvSpPr txBox="1">
            <a:spLocks/>
          </p:cNvSpPr>
          <p:nvPr/>
        </p:nvSpPr>
        <p:spPr>
          <a:xfrm>
            <a:off x="467544" y="764704"/>
            <a:ext cx="8424936" cy="5616624"/>
          </a:xfrm>
          <a:prstGeom prst="rect">
            <a:avLst/>
          </a:prstGeom>
        </p:spPr>
        <p:txBody>
          <a:bodyPr>
            <a:normAutofit/>
          </a:bodyPr>
          <a:lstStyle/>
          <a:p>
            <a:pPr indent="-360000">
              <a:defRPr/>
            </a:pPr>
            <a:r>
              <a:rPr lang="en-GB" sz="2800" b="1" dirty="0">
                <a:solidFill>
                  <a:srgbClr val="0033A1"/>
                </a:solidFill>
                <a:cs typeface="Arial" panose="020B0604020202020204" pitchFamily="34" charset="0"/>
              </a:rPr>
              <a:t>Background</a:t>
            </a:r>
          </a:p>
          <a:p>
            <a:pPr indent="-360000">
              <a:defRPr/>
            </a:pPr>
            <a:endParaRPr lang="de-DE" sz="2000" b="1" dirty="0">
              <a:solidFill>
                <a:srgbClr val="0033A1"/>
              </a:solidFill>
              <a:cs typeface="Arial" panose="020B0604020202020204" pitchFamily="34" charset="0"/>
            </a:endParaRPr>
          </a:p>
          <a:p>
            <a:pPr>
              <a:spcBef>
                <a:spcPts val="300"/>
              </a:spcBef>
              <a:defRPr/>
            </a:pPr>
            <a:r>
              <a:rPr lang="de-DE" sz="2000" b="1" dirty="0" err="1">
                <a:solidFill>
                  <a:srgbClr val="0033A1"/>
                </a:solidFill>
                <a:cs typeface="Arial" panose="020B0604020202020204" pitchFamily="34" charset="0"/>
              </a:rPr>
              <a:t>Good</a:t>
            </a:r>
            <a:r>
              <a:rPr lang="de-DE" sz="2000" b="1" dirty="0">
                <a:solidFill>
                  <a:srgbClr val="0033A1"/>
                </a:solidFill>
                <a:cs typeface="Arial" panose="020B0604020202020204" pitchFamily="34" charset="0"/>
              </a:rPr>
              <a:t> Navigation Status (GNS)</a:t>
            </a:r>
            <a:endParaRPr lang="en-GB" sz="2000" b="1" dirty="0">
              <a:solidFill>
                <a:srgbClr val="0033A1"/>
              </a:solidFill>
              <a:cs typeface="Arial" panose="020B0604020202020204" pitchFamily="34" charset="0"/>
            </a:endParaRPr>
          </a:p>
          <a:p>
            <a:pPr marL="358775" indent="-358775">
              <a:spcBef>
                <a:spcPts val="300"/>
              </a:spcBef>
              <a:buFont typeface="Wingdings" panose="05000000000000000000" pitchFamily="2" charset="2"/>
              <a:buChar char="Ø"/>
              <a:defRPr/>
            </a:pPr>
            <a:endParaRPr lang="de-DE" sz="2000" b="1" dirty="0">
              <a:solidFill>
                <a:srgbClr val="0033A1"/>
              </a:solidFill>
              <a:cs typeface="Arial" panose="020B0604020202020204" pitchFamily="34" charset="0"/>
            </a:endParaRPr>
          </a:p>
          <a:p>
            <a:pPr marL="358775" indent="-358775">
              <a:spcBef>
                <a:spcPts val="300"/>
              </a:spcBef>
              <a:buFont typeface="Wingdings" panose="05000000000000000000" pitchFamily="2" charset="2"/>
              <a:buChar char="Ø"/>
              <a:defRPr/>
            </a:pPr>
            <a:endParaRPr lang="de-DE" sz="2000" b="1" dirty="0">
              <a:solidFill>
                <a:srgbClr val="0033A1"/>
              </a:solidFill>
              <a:cs typeface="Arial" panose="020B0604020202020204" pitchFamily="34" charset="0"/>
            </a:endParaRPr>
          </a:p>
          <a:p>
            <a:pPr marL="358775" indent="-358775">
              <a:spcBef>
                <a:spcPts val="300"/>
              </a:spcBef>
              <a:buFont typeface="Wingdings" panose="05000000000000000000" pitchFamily="2" charset="2"/>
              <a:buChar char="Ø"/>
              <a:defRPr/>
            </a:pPr>
            <a:endParaRPr lang="de-DE" sz="2000" b="1" dirty="0">
              <a:solidFill>
                <a:srgbClr val="0033A1"/>
              </a:solidFill>
              <a:cs typeface="Arial" panose="020B0604020202020204" pitchFamily="34" charset="0"/>
            </a:endParaRPr>
          </a:p>
          <a:p>
            <a:pPr>
              <a:spcBef>
                <a:spcPts val="300"/>
              </a:spcBef>
              <a:defRPr/>
            </a:pPr>
            <a:r>
              <a:rPr lang="en-US" sz="2000" dirty="0">
                <a:solidFill>
                  <a:srgbClr val="0033A1"/>
                </a:solidFill>
                <a:cs typeface="Arial" panose="020B0604020202020204" pitchFamily="34" charset="0"/>
              </a:rPr>
              <a:t>Good Navigation Status (GNS) is a concept to improve the European waterways to be part of a </a:t>
            </a:r>
            <a:r>
              <a:rPr lang="en-US" sz="2000" dirty="0">
                <a:solidFill>
                  <a:srgbClr val="FF0000"/>
                </a:solidFill>
                <a:cs typeface="Arial" panose="020B0604020202020204" pitchFamily="34" charset="0"/>
              </a:rPr>
              <a:t>sustainable transport system</a:t>
            </a:r>
            <a:r>
              <a:rPr lang="en-US" sz="2000" dirty="0">
                <a:solidFill>
                  <a:srgbClr val="0033A1"/>
                </a:solidFill>
                <a:cs typeface="Arial" panose="020B0604020202020204" pitchFamily="34" charset="0"/>
              </a:rPr>
              <a:t> </a:t>
            </a:r>
          </a:p>
          <a:p>
            <a:pPr>
              <a:spcBef>
                <a:spcPts val="300"/>
              </a:spcBef>
              <a:defRPr/>
            </a:pPr>
            <a:endParaRPr lang="en-US" sz="2400" dirty="0">
              <a:solidFill>
                <a:srgbClr val="0033A1"/>
              </a:solidFill>
              <a:cs typeface="Arial" panose="020B0604020202020204" pitchFamily="34" charset="0"/>
            </a:endParaRPr>
          </a:p>
          <a:p>
            <a:pPr>
              <a:spcBef>
                <a:spcPts val="300"/>
              </a:spcBef>
              <a:defRPr/>
            </a:pPr>
            <a:r>
              <a:rPr lang="en-US" sz="2000" dirty="0">
                <a:solidFill>
                  <a:srgbClr val="0033A1"/>
                </a:solidFill>
                <a:cs typeface="Arial" panose="020B0604020202020204" pitchFamily="34" charset="0"/>
              </a:rPr>
              <a:t>European Commission aims to promote and </a:t>
            </a:r>
            <a:r>
              <a:rPr lang="en-US" sz="2000" dirty="0">
                <a:solidFill>
                  <a:srgbClr val="FF0000"/>
                </a:solidFill>
                <a:cs typeface="Arial" panose="020B0604020202020204" pitchFamily="34" charset="0"/>
              </a:rPr>
              <a:t>strengthen the competitive position</a:t>
            </a:r>
            <a:r>
              <a:rPr lang="en-US" sz="2000" dirty="0">
                <a:solidFill>
                  <a:srgbClr val="0033A1"/>
                </a:solidFill>
                <a:cs typeface="Arial" panose="020B0604020202020204" pitchFamily="34" charset="0"/>
              </a:rPr>
              <a:t> of inland waterways in the transport system, and to facilitate its </a:t>
            </a:r>
            <a:r>
              <a:rPr lang="en-US" sz="2000" dirty="0">
                <a:solidFill>
                  <a:srgbClr val="FF0000"/>
                </a:solidFill>
                <a:cs typeface="Arial" panose="020B0604020202020204" pitchFamily="34" charset="0"/>
              </a:rPr>
              <a:t>integration into the intermodal logistics chain</a:t>
            </a:r>
            <a:endParaRPr lang="de-DE" sz="2000" dirty="0">
              <a:solidFill>
                <a:srgbClr val="0033A1"/>
              </a:solidFill>
              <a:cs typeface="Arial" panose="020B0604020202020204" pitchFamily="34" charset="0"/>
            </a:endParaRPr>
          </a:p>
        </p:txBody>
      </p:sp>
      <p:pic>
        <p:nvPicPr>
          <p:cNvPr id="6" name="Picture 2" descr="C:\Users\k.kempmann.CCNR\AppData\Local\Microsoft\Windows\Temporary Internet Files\Content.IE5\BO30U51S\european-union-155207_960_720[1].png">
            <a:extLst>
              <a:ext uri="{FF2B5EF4-FFF2-40B4-BE49-F238E27FC236}">
                <a16:creationId xmlns:a16="http://schemas.microsoft.com/office/drawing/2014/main" id="{11A73E97-6008-4290-B54E-B57116F4626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5631" y="795332"/>
            <a:ext cx="2036849" cy="13578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778210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ous-titre 2">
            <a:extLst>
              <a:ext uri="{FF2B5EF4-FFF2-40B4-BE49-F238E27FC236}">
                <a16:creationId xmlns:a16="http://schemas.microsoft.com/office/drawing/2014/main" id="{48FB6AA9-1588-4945-A6B5-5CEA29A8AA07}"/>
              </a:ext>
            </a:extLst>
          </p:cNvPr>
          <p:cNvSpPr txBox="1">
            <a:spLocks/>
          </p:cNvSpPr>
          <p:nvPr/>
        </p:nvSpPr>
        <p:spPr>
          <a:xfrm>
            <a:off x="467544" y="764704"/>
            <a:ext cx="8424936" cy="5616624"/>
          </a:xfrm>
          <a:prstGeom prst="rect">
            <a:avLst/>
          </a:prstGeom>
        </p:spPr>
        <p:txBody>
          <a:bodyPr>
            <a:normAutofit lnSpcReduction="10000"/>
          </a:bodyPr>
          <a:lstStyle/>
          <a:p>
            <a:pPr indent="-360000">
              <a:defRPr/>
            </a:pPr>
            <a:r>
              <a:rPr lang="en-GB" sz="2800" b="1" dirty="0">
                <a:solidFill>
                  <a:srgbClr val="0033A1"/>
                </a:solidFill>
                <a:cs typeface="Arial" panose="020B0604020202020204" pitchFamily="34" charset="0"/>
              </a:rPr>
              <a:t>Background</a:t>
            </a:r>
          </a:p>
          <a:p>
            <a:pPr indent="-360000">
              <a:defRPr/>
            </a:pPr>
            <a:endParaRPr lang="de-DE" sz="2000" b="1" dirty="0">
              <a:solidFill>
                <a:srgbClr val="0033A1"/>
              </a:solidFill>
              <a:cs typeface="Arial" panose="020B0604020202020204" pitchFamily="34" charset="0"/>
            </a:endParaRPr>
          </a:p>
          <a:p>
            <a:pPr>
              <a:spcBef>
                <a:spcPts val="300"/>
              </a:spcBef>
              <a:defRPr/>
            </a:pPr>
            <a:r>
              <a:rPr lang="en-US" sz="2000" b="1" dirty="0">
                <a:solidFill>
                  <a:srgbClr val="0033A1"/>
                </a:solidFill>
                <a:cs typeface="Arial" panose="020B0604020202020204" pitchFamily="34" charset="0"/>
              </a:rPr>
              <a:t>Union guidelines for the development </a:t>
            </a:r>
          </a:p>
          <a:p>
            <a:pPr>
              <a:spcBef>
                <a:spcPts val="300"/>
              </a:spcBef>
              <a:defRPr/>
            </a:pPr>
            <a:r>
              <a:rPr lang="en-US" sz="2000" b="1" dirty="0">
                <a:solidFill>
                  <a:srgbClr val="0033A1"/>
                </a:solidFill>
                <a:cs typeface="Arial" panose="020B0604020202020204" pitchFamily="34" charset="0"/>
              </a:rPr>
              <a:t>of the trans-European transport network</a:t>
            </a:r>
            <a:endParaRPr lang="de-DE" sz="2000" b="1" dirty="0">
              <a:solidFill>
                <a:srgbClr val="0033A1"/>
              </a:solidFill>
              <a:cs typeface="Arial" panose="020B0604020202020204" pitchFamily="34" charset="0"/>
            </a:endParaRPr>
          </a:p>
          <a:p>
            <a:pPr>
              <a:spcBef>
                <a:spcPts val="300"/>
              </a:spcBef>
              <a:defRPr/>
            </a:pPr>
            <a:r>
              <a:rPr lang="en-GB" sz="2000" b="1" dirty="0">
                <a:solidFill>
                  <a:srgbClr val="0033A1"/>
                </a:solidFill>
                <a:cs typeface="Arial" panose="020B0604020202020204" pitchFamily="34" charset="0"/>
              </a:rPr>
              <a:t>(EU 1315/2013, Art. 15 (3)) </a:t>
            </a:r>
          </a:p>
          <a:p>
            <a:pPr marL="358775" indent="-358775">
              <a:spcBef>
                <a:spcPts val="300"/>
              </a:spcBef>
              <a:buFont typeface="Wingdings" panose="05000000000000000000" pitchFamily="2" charset="2"/>
              <a:buChar char="Ø"/>
              <a:defRPr/>
            </a:pPr>
            <a:endParaRPr lang="de-DE" sz="2000" b="1" dirty="0">
              <a:solidFill>
                <a:srgbClr val="0033A1"/>
              </a:solidFill>
              <a:cs typeface="Arial" panose="020B0604020202020204" pitchFamily="34" charset="0"/>
            </a:endParaRPr>
          </a:p>
          <a:p>
            <a:pPr marL="358775" indent="-358775">
              <a:spcBef>
                <a:spcPts val="300"/>
              </a:spcBef>
              <a:buFont typeface="Wingdings" panose="05000000000000000000" pitchFamily="2" charset="2"/>
              <a:buChar char="Ø"/>
              <a:defRPr/>
            </a:pPr>
            <a:endParaRPr lang="de-DE" sz="2000" b="1" dirty="0">
              <a:solidFill>
                <a:srgbClr val="0033A1"/>
              </a:solidFill>
              <a:cs typeface="Arial" panose="020B0604020202020204" pitchFamily="34" charset="0"/>
            </a:endParaRPr>
          </a:p>
          <a:p>
            <a:pPr marL="446088" indent="-446088">
              <a:spcBef>
                <a:spcPts val="300"/>
              </a:spcBef>
              <a:tabLst>
                <a:tab pos="446088" algn="l"/>
              </a:tabLst>
              <a:defRPr/>
            </a:pPr>
            <a:r>
              <a:rPr lang="en-GB" sz="2000" b="1" dirty="0">
                <a:solidFill>
                  <a:srgbClr val="0033A1"/>
                </a:solidFill>
                <a:cs typeface="Arial" panose="020B0604020202020204" pitchFamily="34" charset="0"/>
              </a:rPr>
              <a:t>a</a:t>
            </a:r>
            <a:r>
              <a:rPr lang="en-GB" sz="2000" dirty="0">
                <a:solidFill>
                  <a:srgbClr val="0033A1"/>
                </a:solidFill>
                <a:cs typeface="Arial" panose="020B0604020202020204" pitchFamily="34" charset="0"/>
              </a:rPr>
              <a:t>)	Rivers, canals and lakes comply with the </a:t>
            </a:r>
            <a:r>
              <a:rPr lang="en-GB" sz="2000" dirty="0">
                <a:solidFill>
                  <a:srgbClr val="FF0000"/>
                </a:solidFill>
                <a:cs typeface="Arial" panose="020B0604020202020204" pitchFamily="34" charset="0"/>
              </a:rPr>
              <a:t>minimum requirements </a:t>
            </a:r>
            <a:r>
              <a:rPr lang="en-GB" sz="2000" dirty="0">
                <a:solidFill>
                  <a:srgbClr val="0033A1"/>
                </a:solidFill>
                <a:cs typeface="Arial" panose="020B0604020202020204" pitchFamily="34" charset="0"/>
              </a:rPr>
              <a:t>for </a:t>
            </a:r>
            <a:r>
              <a:rPr lang="en-GB" sz="2000" dirty="0">
                <a:solidFill>
                  <a:srgbClr val="FF0000"/>
                </a:solidFill>
                <a:cs typeface="Arial" panose="020B0604020202020204" pitchFamily="34" charset="0"/>
              </a:rPr>
              <a:t>CEMT</a:t>
            </a:r>
            <a:r>
              <a:rPr lang="en-GB" sz="2000" dirty="0">
                <a:solidFill>
                  <a:srgbClr val="0033A1"/>
                </a:solidFill>
                <a:cs typeface="Arial" panose="020B0604020202020204" pitchFamily="34" charset="0"/>
              </a:rPr>
              <a:t> </a:t>
            </a:r>
            <a:r>
              <a:rPr lang="en-GB" sz="2000" dirty="0">
                <a:solidFill>
                  <a:srgbClr val="FF0000"/>
                </a:solidFill>
                <a:cs typeface="Arial" panose="020B0604020202020204" pitchFamily="34" charset="0"/>
              </a:rPr>
              <a:t>class IV</a:t>
            </a:r>
            <a:r>
              <a:rPr lang="en-GB" sz="2000" dirty="0">
                <a:solidFill>
                  <a:srgbClr val="0033A1"/>
                </a:solidFill>
                <a:cs typeface="Arial" panose="020B0604020202020204" pitchFamily="34" charset="0"/>
              </a:rPr>
              <a:t> inland waterway and there is continuous bridge clearance</a:t>
            </a:r>
          </a:p>
          <a:p>
            <a:pPr marL="358775" indent="-358775">
              <a:spcBef>
                <a:spcPts val="300"/>
              </a:spcBef>
              <a:buFont typeface="Wingdings" panose="05000000000000000000" pitchFamily="2" charset="2"/>
              <a:buChar char="Ø"/>
              <a:defRPr/>
            </a:pPr>
            <a:endParaRPr lang="de-DE" sz="2000" dirty="0">
              <a:solidFill>
                <a:srgbClr val="0033A1"/>
              </a:solidFill>
              <a:cs typeface="Arial" panose="020B0604020202020204" pitchFamily="34" charset="0"/>
            </a:endParaRPr>
          </a:p>
          <a:p>
            <a:pPr marL="446088" indent="-446088">
              <a:spcBef>
                <a:spcPts val="300"/>
              </a:spcBef>
              <a:tabLst>
                <a:tab pos="446088" algn="l"/>
              </a:tabLst>
              <a:defRPr/>
            </a:pPr>
            <a:r>
              <a:rPr lang="en-GB" sz="2000" dirty="0">
                <a:solidFill>
                  <a:srgbClr val="0033A1"/>
                </a:solidFill>
                <a:cs typeface="Arial" panose="020B0604020202020204" pitchFamily="34" charset="0"/>
              </a:rPr>
              <a:t>a)</a:t>
            </a:r>
            <a:r>
              <a:rPr lang="en-GB" sz="2000" dirty="0">
                <a:solidFill>
                  <a:srgbClr val="C00000"/>
                </a:solidFill>
                <a:cs typeface="Arial" panose="020B0604020202020204" pitchFamily="34" charset="0"/>
              </a:rPr>
              <a:t>	</a:t>
            </a:r>
            <a:r>
              <a:rPr lang="en-GB" sz="2000" dirty="0">
                <a:solidFill>
                  <a:srgbClr val="FF0000"/>
                </a:solidFill>
                <a:cs typeface="Arial" panose="020B0604020202020204" pitchFamily="34" charset="0"/>
              </a:rPr>
              <a:t>Draught</a:t>
            </a:r>
            <a:r>
              <a:rPr lang="en-GB" sz="2000" dirty="0">
                <a:solidFill>
                  <a:srgbClr val="0033A1"/>
                </a:solidFill>
                <a:cs typeface="Arial" panose="020B0604020202020204" pitchFamily="34" charset="0"/>
              </a:rPr>
              <a:t> not less than 2.50 m and </a:t>
            </a:r>
            <a:r>
              <a:rPr lang="en-GB" sz="2000" dirty="0">
                <a:solidFill>
                  <a:srgbClr val="FF0000"/>
                </a:solidFill>
                <a:cs typeface="Arial" panose="020B0604020202020204" pitchFamily="34" charset="0"/>
              </a:rPr>
              <a:t>minimum bridge </a:t>
            </a:r>
            <a:r>
              <a:rPr lang="en-GB" sz="2000" dirty="0">
                <a:solidFill>
                  <a:srgbClr val="0033A1"/>
                </a:solidFill>
                <a:cs typeface="Arial" panose="020B0604020202020204" pitchFamily="34" charset="0"/>
              </a:rPr>
              <a:t>clearance heights not less than 5.25 m</a:t>
            </a:r>
          </a:p>
          <a:p>
            <a:pPr marL="457200" indent="-457200">
              <a:spcBef>
                <a:spcPts val="300"/>
              </a:spcBef>
              <a:buFont typeface="+mj-lt"/>
              <a:buAutoNum type="alphaLcParenR"/>
              <a:defRPr/>
            </a:pPr>
            <a:endParaRPr lang="en-GB" sz="2000" dirty="0">
              <a:solidFill>
                <a:srgbClr val="0033A1"/>
              </a:solidFill>
              <a:cs typeface="Arial" panose="020B0604020202020204" pitchFamily="34" charset="0"/>
            </a:endParaRPr>
          </a:p>
          <a:p>
            <a:pPr>
              <a:spcBef>
                <a:spcPts val="300"/>
              </a:spcBef>
              <a:tabLst>
                <a:tab pos="449263" algn="l"/>
              </a:tabLst>
              <a:defRPr/>
            </a:pPr>
            <a:r>
              <a:rPr lang="en-US" sz="2000" dirty="0">
                <a:solidFill>
                  <a:srgbClr val="0033A1"/>
                </a:solidFill>
                <a:cs typeface="Arial" panose="020B0604020202020204" pitchFamily="34" charset="0"/>
              </a:rPr>
              <a:t>b)	Rivers, canals and lakes are maintained so as to preserve </a:t>
            </a:r>
            <a:r>
              <a:rPr lang="en-US" sz="2000" dirty="0">
                <a:solidFill>
                  <a:srgbClr val="FF0000"/>
                </a:solidFill>
                <a:cs typeface="Arial" panose="020B0604020202020204" pitchFamily="34" charset="0"/>
              </a:rPr>
              <a:t>good 	navigation status</a:t>
            </a:r>
            <a:r>
              <a:rPr lang="en-US" sz="2000" dirty="0">
                <a:solidFill>
                  <a:srgbClr val="0033A1"/>
                </a:solidFill>
                <a:cs typeface="Arial" panose="020B0604020202020204" pitchFamily="34" charset="0"/>
              </a:rPr>
              <a:t>, while respecting the applicable environmental 	law</a:t>
            </a:r>
            <a:endParaRPr lang="en-GB" sz="2000" dirty="0">
              <a:solidFill>
                <a:srgbClr val="0033A1"/>
              </a:solidFill>
              <a:cs typeface="Arial" panose="020B0604020202020204" pitchFamily="34" charset="0"/>
            </a:endParaRPr>
          </a:p>
          <a:p>
            <a:pPr marL="358775" indent="-358775">
              <a:spcBef>
                <a:spcPts val="300"/>
              </a:spcBef>
              <a:buFont typeface="Wingdings" panose="05000000000000000000" pitchFamily="2" charset="2"/>
              <a:buChar char="Ø"/>
              <a:defRPr/>
            </a:pPr>
            <a:endParaRPr lang="de-DE" sz="2400" b="1" dirty="0">
              <a:solidFill>
                <a:srgbClr val="0033A1"/>
              </a:solidFill>
              <a:cs typeface="Arial" panose="020B0604020202020204" pitchFamily="34" charset="0"/>
            </a:endParaRPr>
          </a:p>
        </p:txBody>
      </p:sp>
      <p:pic>
        <p:nvPicPr>
          <p:cNvPr id="6" name="Picture 2" descr="C:\Users\k.kempmann.CCNR\AppData\Local\Microsoft\Windows\Temporary Internet Files\Content.IE5\BO30U51S\european-union-155207_960_720[1].png">
            <a:extLst>
              <a:ext uri="{FF2B5EF4-FFF2-40B4-BE49-F238E27FC236}">
                <a16:creationId xmlns:a16="http://schemas.microsoft.com/office/drawing/2014/main" id="{11A73E97-6008-4290-B54E-B57116F4626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5631" y="795332"/>
            <a:ext cx="2036849" cy="13578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ZoneTexte 3">
            <a:extLst>
              <a:ext uri="{FF2B5EF4-FFF2-40B4-BE49-F238E27FC236}">
                <a16:creationId xmlns:a16="http://schemas.microsoft.com/office/drawing/2014/main" id="{7B24C840-346A-4F6E-AA7D-FDDB2D4B46A4}"/>
              </a:ext>
            </a:extLst>
          </p:cNvPr>
          <p:cNvSpPr txBox="1"/>
          <p:nvPr/>
        </p:nvSpPr>
        <p:spPr>
          <a:xfrm>
            <a:off x="251520" y="116632"/>
            <a:ext cx="8424936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cap="all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Good Navigation Status </a:t>
            </a:r>
            <a:r>
              <a:rPr lang="fr-FR" sz="105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|</a:t>
            </a:r>
            <a:r>
              <a:rPr lang="en-US" sz="1050" cap="all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1050" cap="all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fr-FR" sz="105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/ 10 </a:t>
            </a:r>
            <a:r>
              <a:rPr lang="fr-FR" sz="105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| Background</a:t>
            </a:r>
          </a:p>
          <a:p>
            <a:endParaRPr lang="en-US" sz="1050" b="1" cap="all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014884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ous-titre 2"/>
          <p:cNvSpPr txBox="1">
            <a:spLocks/>
          </p:cNvSpPr>
          <p:nvPr/>
        </p:nvSpPr>
        <p:spPr>
          <a:xfrm>
            <a:off x="323528" y="764704"/>
            <a:ext cx="8496944" cy="5616624"/>
          </a:xfrm>
          <a:prstGeom prst="rect">
            <a:avLst/>
          </a:prstGeom>
        </p:spPr>
        <p:txBody>
          <a:bodyPr>
            <a:normAutofit lnSpcReduction="10000"/>
          </a:bodyPr>
          <a:lstStyle/>
          <a:p>
            <a:pPr indent="-360000">
              <a:defRPr/>
            </a:pPr>
            <a:r>
              <a:rPr lang="de-DE" sz="2800" b="1" dirty="0">
                <a:solidFill>
                  <a:srgbClr val="0033A1"/>
                </a:solidFill>
                <a:cs typeface="Arial" panose="020B0604020202020204" pitchFamily="34" charset="0"/>
              </a:rPr>
              <a:t>Background</a:t>
            </a:r>
          </a:p>
          <a:p>
            <a:pPr indent="-360000">
              <a:defRPr/>
            </a:pPr>
            <a:endParaRPr lang="de-DE" sz="2000" b="1" dirty="0">
              <a:solidFill>
                <a:srgbClr val="0033A1"/>
              </a:solidFill>
              <a:cs typeface="Arial" panose="020B0604020202020204" pitchFamily="34" charset="0"/>
            </a:endParaRPr>
          </a:p>
          <a:p>
            <a:pPr indent="-360000">
              <a:defRPr/>
            </a:pPr>
            <a:r>
              <a:rPr lang="en-US" sz="2000" b="1" dirty="0">
                <a:solidFill>
                  <a:srgbClr val="0033A1"/>
                </a:solidFill>
                <a:cs typeface="Arial" panose="020B0604020202020204" pitchFamily="34" charset="0"/>
              </a:rPr>
              <a:t>Guidelines towards achieving a </a:t>
            </a:r>
          </a:p>
          <a:p>
            <a:pPr indent="-360000">
              <a:defRPr/>
            </a:pPr>
            <a:r>
              <a:rPr lang="en-US" sz="2000" b="1" dirty="0">
                <a:solidFill>
                  <a:srgbClr val="0033A1"/>
                </a:solidFill>
                <a:cs typeface="Arial" panose="020B0604020202020204" pitchFamily="34" charset="0"/>
              </a:rPr>
              <a:t>Good Navigation Status</a:t>
            </a:r>
            <a:endParaRPr lang="de-DE" sz="2000" b="1" dirty="0">
              <a:solidFill>
                <a:srgbClr val="0033A1"/>
              </a:solidFill>
              <a:cs typeface="Arial" panose="020B0604020202020204" pitchFamily="34" charset="0"/>
            </a:endParaRPr>
          </a:p>
          <a:p>
            <a:pPr lvl="4" indent="-1828800">
              <a:spcBef>
                <a:spcPts val="300"/>
              </a:spcBef>
              <a:defRPr/>
            </a:pPr>
            <a:endParaRPr lang="de-DE" sz="2400" dirty="0">
              <a:solidFill>
                <a:srgbClr val="0033A1"/>
              </a:solidFill>
              <a:cs typeface="Arial" panose="020B0604020202020204" pitchFamily="34" charset="0"/>
            </a:endParaRPr>
          </a:p>
          <a:p>
            <a:pPr>
              <a:spcBef>
                <a:spcPts val="300"/>
              </a:spcBef>
              <a:defRPr/>
            </a:pPr>
            <a:endParaRPr lang="en-US" sz="2000" dirty="0">
              <a:solidFill>
                <a:srgbClr val="0033A1"/>
              </a:solidFill>
              <a:cs typeface="Arial" panose="020B0604020202020204" pitchFamily="34" charset="0"/>
            </a:endParaRPr>
          </a:p>
          <a:p>
            <a:pPr>
              <a:spcBef>
                <a:spcPts val="300"/>
              </a:spcBef>
              <a:defRPr/>
            </a:pPr>
            <a:r>
              <a:rPr lang="en-US" sz="2000" dirty="0">
                <a:solidFill>
                  <a:srgbClr val="0033A1"/>
                </a:solidFill>
                <a:cs typeface="Arial" panose="020B0604020202020204" pitchFamily="34" charset="0"/>
              </a:rPr>
              <a:t>In 2015 the European Commission asked a consortium to </a:t>
            </a:r>
            <a:r>
              <a:rPr lang="en-US" sz="2000" dirty="0">
                <a:solidFill>
                  <a:srgbClr val="FF0000"/>
                </a:solidFill>
                <a:cs typeface="Arial" panose="020B0604020202020204" pitchFamily="34" charset="0"/>
              </a:rPr>
              <a:t>further define the GNS</a:t>
            </a:r>
            <a:r>
              <a:rPr lang="en-US" sz="2000" dirty="0">
                <a:solidFill>
                  <a:srgbClr val="0033A1"/>
                </a:solidFill>
                <a:cs typeface="Arial" panose="020B0604020202020204" pitchFamily="34" charset="0"/>
              </a:rPr>
              <a:t> together with the member states, river commissions and users </a:t>
            </a:r>
          </a:p>
          <a:p>
            <a:pPr>
              <a:spcBef>
                <a:spcPts val="300"/>
              </a:spcBef>
              <a:defRPr/>
            </a:pPr>
            <a:endParaRPr lang="en-US" sz="2000" dirty="0">
              <a:solidFill>
                <a:srgbClr val="0033A1"/>
              </a:solidFill>
              <a:cs typeface="Arial" panose="020B0604020202020204" pitchFamily="34" charset="0"/>
            </a:endParaRPr>
          </a:p>
          <a:p>
            <a:pPr>
              <a:spcBef>
                <a:spcPts val="300"/>
              </a:spcBef>
              <a:defRPr/>
            </a:pPr>
            <a:r>
              <a:rPr lang="en-US" sz="2000" dirty="0">
                <a:solidFill>
                  <a:srgbClr val="0033A1"/>
                </a:solidFill>
                <a:cs typeface="Arial" panose="020B0604020202020204" pitchFamily="34" charset="0"/>
              </a:rPr>
              <a:t>This GNS concept comprises so called </a:t>
            </a:r>
            <a:r>
              <a:rPr lang="en-US" sz="2000" dirty="0">
                <a:solidFill>
                  <a:srgbClr val="FF0000"/>
                </a:solidFill>
                <a:cs typeface="Arial" panose="020B0604020202020204" pitchFamily="34" charset="0"/>
              </a:rPr>
              <a:t>“hard” and “soft” GNS components</a:t>
            </a:r>
            <a:r>
              <a:rPr lang="en-US" sz="2000" dirty="0">
                <a:solidFill>
                  <a:srgbClr val="0033A1"/>
                </a:solidFill>
                <a:cs typeface="Arial" panose="020B0604020202020204" pitchFamily="34" charset="0"/>
              </a:rPr>
              <a:t>, </a:t>
            </a:r>
            <a:r>
              <a:rPr lang="en-US" sz="2000" dirty="0">
                <a:solidFill>
                  <a:srgbClr val="FF0000"/>
                </a:solidFill>
                <a:cs typeface="Arial" panose="020B0604020202020204" pitchFamily="34" charset="0"/>
              </a:rPr>
              <a:t>GNS indicators </a:t>
            </a:r>
            <a:r>
              <a:rPr lang="en-US" sz="2000" dirty="0">
                <a:solidFill>
                  <a:srgbClr val="0033A1"/>
                </a:solidFill>
                <a:cs typeface="Arial" panose="020B0604020202020204" pitchFamily="34" charset="0"/>
              </a:rPr>
              <a:t>based on </a:t>
            </a:r>
            <a:r>
              <a:rPr lang="en-US" sz="2000" dirty="0" err="1">
                <a:solidFill>
                  <a:srgbClr val="0033A1"/>
                </a:solidFill>
                <a:cs typeface="Arial" panose="020B0604020202020204" pitchFamily="34" charset="0"/>
              </a:rPr>
              <a:t>TENtec</a:t>
            </a:r>
            <a:r>
              <a:rPr lang="en-US" sz="2000" dirty="0">
                <a:solidFill>
                  <a:srgbClr val="0033A1"/>
                </a:solidFill>
                <a:cs typeface="Arial" panose="020B0604020202020204" pitchFamily="34" charset="0"/>
              </a:rPr>
              <a:t> data and </a:t>
            </a:r>
            <a:r>
              <a:rPr lang="en-US" sz="2000" dirty="0">
                <a:solidFill>
                  <a:srgbClr val="FF0000"/>
                </a:solidFill>
                <a:cs typeface="Arial" panose="020B0604020202020204" pitchFamily="34" charset="0"/>
              </a:rPr>
              <a:t>minimum standards of a process on GNS development </a:t>
            </a:r>
            <a:r>
              <a:rPr lang="en-US" sz="2000" dirty="0">
                <a:solidFill>
                  <a:srgbClr val="0033A1"/>
                </a:solidFill>
                <a:cs typeface="Arial" panose="020B0604020202020204" pitchFamily="34" charset="0"/>
              </a:rPr>
              <a:t>as well as a </a:t>
            </a:r>
            <a:r>
              <a:rPr lang="en-US" sz="2000" dirty="0">
                <a:solidFill>
                  <a:srgbClr val="FF0000"/>
                </a:solidFill>
                <a:cs typeface="Arial" panose="020B0604020202020204" pitchFamily="34" charset="0"/>
              </a:rPr>
              <a:t>GNS definition</a:t>
            </a:r>
            <a:endParaRPr lang="en-US" sz="2000" dirty="0">
              <a:solidFill>
                <a:srgbClr val="0033A1"/>
              </a:solidFill>
              <a:cs typeface="Arial" panose="020B0604020202020204" pitchFamily="34" charset="0"/>
            </a:endParaRPr>
          </a:p>
          <a:p>
            <a:pPr>
              <a:spcBef>
                <a:spcPts val="300"/>
              </a:spcBef>
              <a:defRPr/>
            </a:pPr>
            <a:endParaRPr lang="en-US" sz="2000" dirty="0">
              <a:solidFill>
                <a:srgbClr val="0033A1"/>
              </a:solidFill>
              <a:cs typeface="Arial" panose="020B0604020202020204" pitchFamily="34" charset="0"/>
            </a:endParaRPr>
          </a:p>
          <a:p>
            <a:pPr>
              <a:spcBef>
                <a:spcPts val="300"/>
              </a:spcBef>
              <a:defRPr/>
            </a:pPr>
            <a:r>
              <a:rPr lang="en-US" sz="2000" dirty="0">
                <a:solidFill>
                  <a:srgbClr val="0033A1"/>
                </a:solidFill>
                <a:cs typeface="Arial" panose="020B0604020202020204" pitchFamily="34" charset="0"/>
              </a:rPr>
              <a:t>Results are published on the Guidelines towards achieving a Good Navigation Status*</a:t>
            </a:r>
          </a:p>
          <a:p>
            <a:pPr>
              <a:spcBef>
                <a:spcPts val="300"/>
              </a:spcBef>
              <a:defRPr/>
            </a:pPr>
            <a:endParaRPr lang="en-US" sz="2000" dirty="0">
              <a:solidFill>
                <a:srgbClr val="0033A1"/>
              </a:solidFill>
              <a:cs typeface="Arial" panose="020B0604020202020204" pitchFamily="34" charset="0"/>
            </a:endParaRPr>
          </a:p>
          <a:p>
            <a:pPr>
              <a:spcBef>
                <a:spcPts val="300"/>
              </a:spcBef>
              <a:defRPr/>
            </a:pPr>
            <a:endParaRPr lang="en-US" sz="2000" dirty="0">
              <a:solidFill>
                <a:srgbClr val="0033A1"/>
              </a:solidFill>
              <a:cs typeface="Arial" panose="020B0604020202020204" pitchFamily="34" charset="0"/>
            </a:endParaRPr>
          </a:p>
          <a:p>
            <a:pPr>
              <a:spcBef>
                <a:spcPts val="300"/>
              </a:spcBef>
              <a:defRPr/>
            </a:pPr>
            <a:r>
              <a:rPr lang="en-US" sz="1000" dirty="0">
                <a:solidFill>
                  <a:srgbClr val="0033A1"/>
                </a:solidFill>
                <a:cs typeface="Arial" panose="020B0604020202020204" pitchFamily="34" charset="0"/>
              </a:rPr>
              <a:t>* </a:t>
            </a:r>
            <a:r>
              <a:rPr lang="en-US" sz="1000" dirty="0">
                <a:solidFill>
                  <a:srgbClr val="0033A1"/>
                </a:solidFill>
                <a:cs typeface="Arial" panose="020B0604020202020204" pitchFamily="34" charset="0"/>
                <a:hlinkClick r:id="rId2"/>
              </a:rPr>
              <a:t>https://ec.europa.eu/transport/modes/inland/studies/good-navigation-status-guidelines-towards-achieving-good-navigation-status_en</a:t>
            </a:r>
            <a:r>
              <a:rPr lang="en-US" sz="1000" dirty="0">
                <a:solidFill>
                  <a:srgbClr val="0033A1"/>
                </a:solidFill>
                <a:cs typeface="Arial" panose="020B0604020202020204" pitchFamily="34" charset="0"/>
              </a:rPr>
              <a:t> </a:t>
            </a:r>
            <a:endParaRPr lang="de-DE" sz="1000" dirty="0">
              <a:solidFill>
                <a:srgbClr val="0033A1"/>
              </a:solidFill>
              <a:cs typeface="Arial" panose="020B0604020202020204" pitchFamily="34" charset="0"/>
            </a:endParaRPr>
          </a:p>
          <a:p>
            <a:pPr marL="358775" indent="-358775">
              <a:spcBef>
                <a:spcPts val="300"/>
              </a:spcBef>
              <a:buFont typeface="Wingdings" panose="05000000000000000000" pitchFamily="2" charset="2"/>
              <a:buChar char="Ø"/>
              <a:defRPr/>
            </a:pPr>
            <a:endParaRPr lang="de-DE" sz="2400" b="1" dirty="0">
              <a:solidFill>
                <a:srgbClr val="0033A1"/>
              </a:solidFill>
              <a:cs typeface="Arial" panose="020B0604020202020204" pitchFamily="34" charset="0"/>
            </a:endParaRPr>
          </a:p>
        </p:txBody>
      </p:sp>
      <p:pic>
        <p:nvPicPr>
          <p:cNvPr id="4" name="Picture 2" descr="C:\Users\k.kempmann.CCNR\AppData\Local\Microsoft\Windows\Temporary Internet Files\Content.IE5\ZISRF6HO\feedback-2073918__180[1].jpg">
            <a:extLst>
              <a:ext uri="{FF2B5EF4-FFF2-40B4-BE49-F238E27FC236}">
                <a16:creationId xmlns:a16="http://schemas.microsoft.com/office/drawing/2014/main" id="{1658427D-9526-4674-9338-C0A28F45FE3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8224" y="620688"/>
            <a:ext cx="2376264" cy="16848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ZoneTexte 3">
            <a:extLst>
              <a:ext uri="{FF2B5EF4-FFF2-40B4-BE49-F238E27FC236}">
                <a16:creationId xmlns:a16="http://schemas.microsoft.com/office/drawing/2014/main" id="{5F03568C-686F-4525-A2C3-514C2870ECEF}"/>
              </a:ext>
            </a:extLst>
          </p:cNvPr>
          <p:cNvSpPr txBox="1"/>
          <p:nvPr/>
        </p:nvSpPr>
        <p:spPr>
          <a:xfrm>
            <a:off x="251520" y="116632"/>
            <a:ext cx="8424936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cap="all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Good Navigation Status </a:t>
            </a:r>
            <a:r>
              <a:rPr lang="fr-FR" sz="105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|</a:t>
            </a:r>
            <a:r>
              <a:rPr lang="en-US" sz="1050" cap="all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1050" cap="all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fr-FR" sz="105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/ 10 </a:t>
            </a:r>
            <a:r>
              <a:rPr lang="fr-FR" sz="105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| Background</a:t>
            </a:r>
          </a:p>
          <a:p>
            <a:endParaRPr lang="en-US" sz="1050" b="1" cap="all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094664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ous-titre 2"/>
          <p:cNvSpPr txBox="1">
            <a:spLocks/>
          </p:cNvSpPr>
          <p:nvPr/>
        </p:nvSpPr>
        <p:spPr>
          <a:xfrm>
            <a:off x="323528" y="764704"/>
            <a:ext cx="8496944" cy="5616624"/>
          </a:xfrm>
          <a:prstGeom prst="rect">
            <a:avLst/>
          </a:prstGeom>
        </p:spPr>
        <p:txBody>
          <a:bodyPr>
            <a:normAutofit/>
          </a:bodyPr>
          <a:lstStyle/>
          <a:p>
            <a:pPr indent="-360000">
              <a:defRPr/>
            </a:pPr>
            <a:r>
              <a:rPr lang="de-DE" sz="2800" b="1" dirty="0">
                <a:solidFill>
                  <a:srgbClr val="0033A1"/>
                </a:solidFill>
                <a:cs typeface="Arial" panose="020B0604020202020204" pitchFamily="34" charset="0"/>
              </a:rPr>
              <a:t>Background</a:t>
            </a:r>
          </a:p>
          <a:p>
            <a:pPr indent="-360000">
              <a:defRPr/>
            </a:pPr>
            <a:endParaRPr lang="de-DE" sz="2000" b="1" dirty="0">
              <a:solidFill>
                <a:srgbClr val="0033A1"/>
              </a:solidFill>
              <a:cs typeface="Arial" panose="020B0604020202020204" pitchFamily="34" charset="0"/>
            </a:endParaRPr>
          </a:p>
          <a:p>
            <a:pPr indent="-360000">
              <a:defRPr/>
            </a:pPr>
            <a:r>
              <a:rPr lang="en-US" sz="2000" b="1" dirty="0">
                <a:solidFill>
                  <a:srgbClr val="0033A1"/>
                </a:solidFill>
                <a:cs typeface="Arial" panose="020B0604020202020204" pitchFamily="34" charset="0"/>
              </a:rPr>
              <a:t>Second meeting of pan‐European Working Group </a:t>
            </a:r>
          </a:p>
          <a:p>
            <a:pPr indent="-360000">
              <a:defRPr/>
            </a:pPr>
            <a:r>
              <a:rPr lang="en-US" sz="2000" b="1" dirty="0">
                <a:solidFill>
                  <a:srgbClr val="0033A1"/>
                </a:solidFill>
                <a:cs typeface="Arial" panose="020B0604020202020204" pitchFamily="34" charset="0"/>
              </a:rPr>
              <a:t>on Good Navigation Status 2017 in Brussels</a:t>
            </a:r>
            <a:endParaRPr lang="de-DE" sz="2000" b="1" dirty="0">
              <a:solidFill>
                <a:srgbClr val="0033A1"/>
              </a:solidFill>
              <a:cs typeface="Arial" panose="020B0604020202020204" pitchFamily="34" charset="0"/>
            </a:endParaRPr>
          </a:p>
          <a:p>
            <a:pPr indent="-360000">
              <a:defRPr/>
            </a:pPr>
            <a:endParaRPr lang="de-DE" sz="2000" b="1" dirty="0">
              <a:solidFill>
                <a:srgbClr val="0033A1"/>
              </a:solidFill>
              <a:cs typeface="Arial" panose="020B0604020202020204" pitchFamily="34" charset="0"/>
            </a:endParaRPr>
          </a:p>
          <a:p>
            <a:pPr indent="-360000">
              <a:defRPr/>
            </a:pPr>
            <a:endParaRPr lang="de-DE" sz="2000" b="1" dirty="0">
              <a:solidFill>
                <a:srgbClr val="0033A1"/>
              </a:solidFill>
              <a:cs typeface="Arial" panose="020B0604020202020204" pitchFamily="34" charset="0"/>
            </a:endParaRPr>
          </a:p>
          <a:p>
            <a:pPr indent="-360000">
              <a:defRPr/>
            </a:pPr>
            <a:endParaRPr lang="de-DE" sz="2000" b="1" dirty="0">
              <a:solidFill>
                <a:srgbClr val="0033A1"/>
              </a:solidFill>
              <a:cs typeface="Arial" panose="020B0604020202020204" pitchFamily="34" charset="0"/>
            </a:endParaRPr>
          </a:p>
          <a:p>
            <a:pPr marL="1073150" lvl="4" indent="-354013">
              <a:spcBef>
                <a:spcPts val="300"/>
              </a:spcBef>
              <a:buFont typeface="Wingdings" panose="05000000000000000000" pitchFamily="2" charset="2"/>
              <a:buChar char="§"/>
              <a:defRPr/>
            </a:pPr>
            <a:r>
              <a:rPr lang="en-US" sz="2000" dirty="0">
                <a:solidFill>
                  <a:srgbClr val="FF0000"/>
                </a:solidFill>
                <a:cs typeface="Arial" panose="020B0604020202020204" pitchFamily="34" charset="0"/>
              </a:rPr>
              <a:t>Objectives</a:t>
            </a:r>
            <a:r>
              <a:rPr lang="en-US" sz="2000" dirty="0">
                <a:solidFill>
                  <a:srgbClr val="0033A1"/>
                </a:solidFill>
                <a:cs typeface="Arial" panose="020B0604020202020204" pitchFamily="34" charset="0"/>
              </a:rPr>
              <a:t> for rivers, canals and lakes shall </a:t>
            </a:r>
            <a:r>
              <a:rPr lang="en-US" sz="2000" dirty="0">
                <a:solidFill>
                  <a:srgbClr val="FF0000"/>
                </a:solidFill>
                <a:cs typeface="Arial" panose="020B0604020202020204" pitchFamily="34" charset="0"/>
              </a:rPr>
              <a:t>be adapted in light of hydrology and morphology</a:t>
            </a:r>
          </a:p>
          <a:p>
            <a:pPr marL="1073150" lvl="4" indent="-354013">
              <a:spcBef>
                <a:spcPts val="300"/>
              </a:spcBef>
              <a:buFont typeface="Wingdings" panose="05000000000000000000" pitchFamily="2" charset="2"/>
              <a:buChar char="§"/>
              <a:defRPr/>
            </a:pPr>
            <a:endParaRPr lang="en-US" sz="2000" dirty="0">
              <a:solidFill>
                <a:srgbClr val="0033A1"/>
              </a:solidFill>
              <a:cs typeface="Arial" panose="020B0604020202020204" pitchFamily="34" charset="0"/>
            </a:endParaRPr>
          </a:p>
          <a:p>
            <a:pPr marL="1073150" lvl="4" indent="-354013">
              <a:spcBef>
                <a:spcPts val="300"/>
              </a:spcBef>
              <a:buFont typeface="Wingdings" panose="05000000000000000000" pitchFamily="2" charset="2"/>
              <a:buChar char="§"/>
              <a:defRPr/>
            </a:pPr>
            <a:r>
              <a:rPr lang="en-US" sz="2000" dirty="0">
                <a:solidFill>
                  <a:srgbClr val="0033A1"/>
                </a:solidFill>
                <a:cs typeface="Arial" panose="020B0604020202020204" pitchFamily="34" charset="0"/>
              </a:rPr>
              <a:t>Draught or respective </a:t>
            </a:r>
            <a:r>
              <a:rPr lang="en-US" sz="2000" dirty="0">
                <a:solidFill>
                  <a:srgbClr val="FF0000"/>
                </a:solidFill>
                <a:cs typeface="Arial" panose="020B0604020202020204" pitchFamily="34" charset="0"/>
              </a:rPr>
              <a:t>fairway depth and minimum bridge </a:t>
            </a:r>
            <a:r>
              <a:rPr lang="en-US" sz="2000" dirty="0">
                <a:solidFill>
                  <a:srgbClr val="0033A1"/>
                </a:solidFill>
                <a:cs typeface="Arial" panose="020B0604020202020204" pitchFamily="34" charset="0"/>
              </a:rPr>
              <a:t>clearances shall be defined in relation to a </a:t>
            </a:r>
            <a:r>
              <a:rPr lang="en-US" sz="2000" dirty="0">
                <a:solidFill>
                  <a:srgbClr val="FF0000"/>
                </a:solidFill>
                <a:cs typeface="Arial" panose="020B0604020202020204" pitchFamily="34" charset="0"/>
              </a:rPr>
              <a:t>reference water level</a:t>
            </a:r>
          </a:p>
          <a:p>
            <a:pPr marL="1073150" lvl="4" indent="-354013">
              <a:spcBef>
                <a:spcPts val="300"/>
              </a:spcBef>
              <a:buFont typeface="Wingdings" panose="05000000000000000000" pitchFamily="2" charset="2"/>
              <a:buChar char="§"/>
              <a:defRPr/>
            </a:pPr>
            <a:endParaRPr lang="en-US" sz="2000" dirty="0">
              <a:solidFill>
                <a:srgbClr val="0033A1"/>
              </a:solidFill>
              <a:cs typeface="Arial" panose="020B0604020202020204" pitchFamily="34" charset="0"/>
            </a:endParaRPr>
          </a:p>
          <a:p>
            <a:pPr marL="1073150" lvl="4" indent="-354013">
              <a:spcBef>
                <a:spcPts val="300"/>
              </a:spcBef>
              <a:buFont typeface="Wingdings" panose="05000000000000000000" pitchFamily="2" charset="2"/>
              <a:buChar char="§"/>
              <a:defRPr/>
            </a:pPr>
            <a:r>
              <a:rPr lang="en-US" sz="2000" dirty="0">
                <a:solidFill>
                  <a:srgbClr val="FF0000"/>
                </a:solidFill>
                <a:cs typeface="Arial" panose="020B0604020202020204" pitchFamily="34" charset="0"/>
              </a:rPr>
              <a:t>Regional navigation</a:t>
            </a:r>
            <a:r>
              <a:rPr lang="en-US" sz="2000" dirty="0">
                <a:solidFill>
                  <a:srgbClr val="0033A1"/>
                </a:solidFill>
                <a:cs typeface="Arial" panose="020B0604020202020204" pitchFamily="34" charset="0"/>
              </a:rPr>
              <a:t> shall be considered in the definition of regional objectives</a:t>
            </a:r>
          </a:p>
          <a:p>
            <a:pPr marL="2187575" lvl="4" indent="-358775">
              <a:spcBef>
                <a:spcPts val="300"/>
              </a:spcBef>
              <a:buFont typeface="Wingdings" panose="05000000000000000000" pitchFamily="2" charset="2"/>
              <a:buChar char="§"/>
              <a:defRPr/>
            </a:pPr>
            <a:endParaRPr lang="de-DE" sz="2400" dirty="0">
              <a:solidFill>
                <a:srgbClr val="0033A1"/>
              </a:solidFill>
              <a:cs typeface="Arial" panose="020B0604020202020204" pitchFamily="34" charset="0"/>
            </a:endParaRPr>
          </a:p>
          <a:p>
            <a:pPr>
              <a:spcBef>
                <a:spcPts val="300"/>
              </a:spcBef>
              <a:defRPr/>
            </a:pPr>
            <a:endParaRPr lang="de-DE" sz="2400" b="1" dirty="0">
              <a:solidFill>
                <a:srgbClr val="0033A1"/>
              </a:solidFill>
              <a:cs typeface="Arial" panose="020B0604020202020204" pitchFamily="34" charset="0"/>
            </a:endParaRPr>
          </a:p>
          <a:p>
            <a:pPr marL="358775" indent="-358775">
              <a:spcBef>
                <a:spcPts val="300"/>
              </a:spcBef>
              <a:buFont typeface="Wingdings" panose="05000000000000000000" pitchFamily="2" charset="2"/>
              <a:buChar char="Ø"/>
              <a:defRPr/>
            </a:pPr>
            <a:endParaRPr lang="de-DE" sz="2400" b="1" dirty="0">
              <a:solidFill>
                <a:srgbClr val="0033A1"/>
              </a:solidFill>
              <a:cs typeface="Arial" panose="020B0604020202020204" pitchFamily="34" charset="0"/>
            </a:endParaRPr>
          </a:p>
        </p:txBody>
      </p:sp>
      <p:pic>
        <p:nvPicPr>
          <p:cNvPr id="4" name="Picture 2" descr="C:\Users\k.kempmann.CCNR\AppData\Local\Microsoft\Windows\Temporary Internet Files\Content.IE5\ZISRF6HO\feedback-2073918__180[1].jpg">
            <a:extLst>
              <a:ext uri="{FF2B5EF4-FFF2-40B4-BE49-F238E27FC236}">
                <a16:creationId xmlns:a16="http://schemas.microsoft.com/office/drawing/2014/main" id="{1658427D-9526-4674-9338-C0A28F45FE3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8224" y="620688"/>
            <a:ext cx="2376264" cy="16848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ZoneTexte 3">
            <a:extLst>
              <a:ext uri="{FF2B5EF4-FFF2-40B4-BE49-F238E27FC236}">
                <a16:creationId xmlns:a16="http://schemas.microsoft.com/office/drawing/2014/main" id="{B74B9A96-5691-4E00-8BE8-ED99BF9DED46}"/>
              </a:ext>
            </a:extLst>
          </p:cNvPr>
          <p:cNvSpPr txBox="1"/>
          <p:nvPr/>
        </p:nvSpPr>
        <p:spPr>
          <a:xfrm>
            <a:off x="251520" y="116632"/>
            <a:ext cx="8424936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cap="all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Good Navigation Status </a:t>
            </a:r>
            <a:r>
              <a:rPr lang="fr-FR" sz="105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|</a:t>
            </a:r>
            <a:r>
              <a:rPr lang="en-US" sz="1050" cap="all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1050" cap="all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fr-FR" sz="105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/ 10 </a:t>
            </a:r>
            <a:r>
              <a:rPr lang="fr-FR" sz="105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| Background</a:t>
            </a:r>
          </a:p>
          <a:p>
            <a:endParaRPr lang="en-US" sz="1050" b="1" cap="all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288724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ous-titre 2"/>
          <p:cNvSpPr txBox="1">
            <a:spLocks/>
          </p:cNvSpPr>
          <p:nvPr/>
        </p:nvSpPr>
        <p:spPr>
          <a:xfrm>
            <a:off x="323528" y="764704"/>
            <a:ext cx="8496944" cy="5616624"/>
          </a:xfrm>
          <a:prstGeom prst="rect">
            <a:avLst/>
          </a:prstGeom>
        </p:spPr>
        <p:txBody>
          <a:bodyPr>
            <a:normAutofit/>
          </a:bodyPr>
          <a:lstStyle/>
          <a:p>
            <a:pPr indent="-360000">
              <a:defRPr/>
            </a:pPr>
            <a:r>
              <a:rPr lang="de-DE" sz="2800" b="1" dirty="0">
                <a:solidFill>
                  <a:srgbClr val="0033A1"/>
                </a:solidFill>
                <a:cs typeface="Arial" panose="020B0604020202020204" pitchFamily="34" charset="0"/>
              </a:rPr>
              <a:t>Background</a:t>
            </a:r>
          </a:p>
          <a:p>
            <a:pPr indent="-360000">
              <a:defRPr/>
            </a:pPr>
            <a:endParaRPr lang="de-DE" sz="2000" b="1" dirty="0">
              <a:solidFill>
                <a:srgbClr val="0033A1"/>
              </a:solidFill>
              <a:cs typeface="Arial" panose="020B0604020202020204" pitchFamily="34" charset="0"/>
            </a:endParaRPr>
          </a:p>
          <a:p>
            <a:pPr indent="-360000">
              <a:defRPr/>
            </a:pPr>
            <a:r>
              <a:rPr lang="en-US" sz="2000" b="1" dirty="0">
                <a:solidFill>
                  <a:srgbClr val="0033A1"/>
                </a:solidFill>
                <a:cs typeface="Arial" panose="020B0604020202020204" pitchFamily="34" charset="0"/>
              </a:rPr>
              <a:t>The correspondence group</a:t>
            </a:r>
            <a:endParaRPr lang="de-DE" sz="2000" b="1" dirty="0">
              <a:solidFill>
                <a:srgbClr val="0033A1"/>
              </a:solidFill>
              <a:cs typeface="Arial" panose="020B0604020202020204" pitchFamily="34" charset="0"/>
            </a:endParaRPr>
          </a:p>
          <a:p>
            <a:pPr indent="-360000">
              <a:defRPr/>
            </a:pPr>
            <a:endParaRPr lang="de-DE" sz="2000" b="1" dirty="0">
              <a:solidFill>
                <a:srgbClr val="0033A1"/>
              </a:solidFill>
              <a:cs typeface="Arial" panose="020B0604020202020204" pitchFamily="34" charset="0"/>
            </a:endParaRPr>
          </a:p>
          <a:p>
            <a:pPr indent="-360000">
              <a:defRPr/>
            </a:pPr>
            <a:endParaRPr lang="de-DE" sz="2000" b="1" dirty="0">
              <a:solidFill>
                <a:srgbClr val="0033A1"/>
              </a:solidFill>
              <a:cs typeface="Arial" panose="020B0604020202020204" pitchFamily="34" charset="0"/>
            </a:endParaRPr>
          </a:p>
          <a:p>
            <a:pPr marL="1073150" lvl="4" indent="-354013">
              <a:spcBef>
                <a:spcPts val="300"/>
              </a:spcBef>
              <a:buFont typeface="Wingdings" panose="05000000000000000000" pitchFamily="2" charset="2"/>
              <a:buChar char="§"/>
              <a:defRPr/>
            </a:pPr>
            <a:r>
              <a:rPr lang="en-US" sz="2000" dirty="0">
                <a:solidFill>
                  <a:srgbClr val="0033A1"/>
                </a:solidFill>
                <a:cs typeface="Arial" panose="020B0604020202020204" pitchFamily="34" charset="0"/>
              </a:rPr>
              <a:t>In 2017, DG MOVE suggested to the CCNR to set up a </a:t>
            </a:r>
            <a:r>
              <a:rPr lang="en-US" sz="2000" dirty="0">
                <a:solidFill>
                  <a:srgbClr val="FF0000"/>
                </a:solidFill>
                <a:cs typeface="Arial" panose="020B0604020202020204" pitchFamily="34" charset="0"/>
              </a:rPr>
              <a:t>correspondence group</a:t>
            </a:r>
            <a:r>
              <a:rPr lang="en-US" sz="2000" dirty="0">
                <a:solidFill>
                  <a:srgbClr val="0033A1"/>
                </a:solidFill>
                <a:cs typeface="Arial" panose="020B0604020202020204" pitchFamily="34" charset="0"/>
              </a:rPr>
              <a:t> on this matter</a:t>
            </a:r>
          </a:p>
          <a:p>
            <a:pPr marL="1073150" lvl="4" indent="-354013">
              <a:spcBef>
                <a:spcPts val="300"/>
              </a:spcBef>
              <a:buFont typeface="Wingdings" panose="05000000000000000000" pitchFamily="2" charset="2"/>
              <a:buChar char="§"/>
              <a:defRPr/>
            </a:pPr>
            <a:endParaRPr lang="en-US" sz="2000" dirty="0">
              <a:solidFill>
                <a:srgbClr val="0033A1"/>
              </a:solidFill>
              <a:cs typeface="Arial" panose="020B0604020202020204" pitchFamily="34" charset="0"/>
            </a:endParaRPr>
          </a:p>
          <a:p>
            <a:pPr marL="1073150" lvl="4" indent="-354013">
              <a:spcBef>
                <a:spcPts val="300"/>
              </a:spcBef>
              <a:buFont typeface="Wingdings" panose="05000000000000000000" pitchFamily="2" charset="2"/>
              <a:buChar char="§"/>
              <a:defRPr/>
            </a:pPr>
            <a:r>
              <a:rPr lang="en-US" sz="2000" dirty="0">
                <a:solidFill>
                  <a:srgbClr val="0033A1"/>
                </a:solidFill>
                <a:cs typeface="Arial" panose="020B0604020202020204" pitchFamily="34" charset="0"/>
              </a:rPr>
              <a:t>Experts of 9 EU member states and representatives of the Danube Commission, the International Sava River Basin Commission and the Central Commission for the Navigation of the Rhine participate</a:t>
            </a:r>
          </a:p>
          <a:p>
            <a:pPr marL="1073150" lvl="4" indent="-354013">
              <a:spcBef>
                <a:spcPts val="300"/>
              </a:spcBef>
              <a:buFont typeface="Wingdings" panose="05000000000000000000" pitchFamily="2" charset="2"/>
              <a:buChar char="§"/>
              <a:defRPr/>
            </a:pPr>
            <a:endParaRPr lang="en-US" sz="2000" dirty="0">
              <a:solidFill>
                <a:srgbClr val="0033A1"/>
              </a:solidFill>
              <a:cs typeface="Arial" panose="020B0604020202020204" pitchFamily="34" charset="0"/>
            </a:endParaRPr>
          </a:p>
          <a:p>
            <a:pPr marL="1073150" lvl="4" indent="-354013">
              <a:spcBef>
                <a:spcPts val="300"/>
              </a:spcBef>
              <a:buFont typeface="Wingdings" panose="05000000000000000000" pitchFamily="2" charset="2"/>
              <a:buChar char="§"/>
              <a:defRPr/>
            </a:pPr>
            <a:r>
              <a:rPr lang="en-US" sz="2000" dirty="0">
                <a:solidFill>
                  <a:srgbClr val="0033A1"/>
                </a:solidFill>
                <a:cs typeface="Arial" panose="020B0604020202020204" pitchFamily="34" charset="0"/>
              </a:rPr>
              <a:t>Output of the correspondence group and individual statements by the group or its members express </a:t>
            </a:r>
            <a:r>
              <a:rPr lang="en-US" sz="2000" dirty="0">
                <a:solidFill>
                  <a:srgbClr val="FF0000"/>
                </a:solidFill>
                <a:cs typeface="Arial" panose="020B0604020202020204" pitchFamily="34" charset="0"/>
              </a:rPr>
              <a:t>expert opinion</a:t>
            </a:r>
            <a:r>
              <a:rPr lang="en-US" sz="2000" dirty="0">
                <a:solidFill>
                  <a:srgbClr val="0033A1"/>
                </a:solidFill>
                <a:cs typeface="Arial" panose="020B0604020202020204" pitchFamily="34" charset="0"/>
              </a:rPr>
              <a:t> and not official positions of member states or river commissions</a:t>
            </a:r>
          </a:p>
          <a:p>
            <a:pPr marL="2187575" lvl="4" indent="-358775">
              <a:spcBef>
                <a:spcPts val="300"/>
              </a:spcBef>
              <a:buFont typeface="Wingdings" panose="05000000000000000000" pitchFamily="2" charset="2"/>
              <a:buChar char="§"/>
              <a:defRPr/>
            </a:pPr>
            <a:endParaRPr lang="de-DE" sz="2400" dirty="0">
              <a:solidFill>
                <a:srgbClr val="0033A1"/>
              </a:solidFill>
              <a:cs typeface="Arial" panose="020B0604020202020204" pitchFamily="34" charset="0"/>
            </a:endParaRPr>
          </a:p>
          <a:p>
            <a:pPr>
              <a:spcBef>
                <a:spcPts val="300"/>
              </a:spcBef>
              <a:defRPr/>
            </a:pPr>
            <a:endParaRPr lang="de-DE" sz="2400" b="1" dirty="0">
              <a:solidFill>
                <a:srgbClr val="0033A1"/>
              </a:solidFill>
              <a:cs typeface="Arial" panose="020B0604020202020204" pitchFamily="34" charset="0"/>
            </a:endParaRPr>
          </a:p>
          <a:p>
            <a:pPr marL="358775" indent="-358775">
              <a:spcBef>
                <a:spcPts val="300"/>
              </a:spcBef>
              <a:buFont typeface="Wingdings" panose="05000000000000000000" pitchFamily="2" charset="2"/>
              <a:buChar char="Ø"/>
              <a:defRPr/>
            </a:pPr>
            <a:endParaRPr lang="de-DE" sz="2400" b="1" dirty="0">
              <a:solidFill>
                <a:srgbClr val="0033A1"/>
              </a:solidFill>
              <a:cs typeface="Arial" panose="020B0604020202020204" pitchFamily="34" charset="0"/>
            </a:endParaRPr>
          </a:p>
        </p:txBody>
      </p:sp>
      <p:pic>
        <p:nvPicPr>
          <p:cNvPr id="4" name="Picture 2" descr="C:\Users\k.kempmann.CCNR\AppData\Local\Microsoft\Windows\Temporary Internet Files\Content.IE5\B1E419TQ\feedback-1889007__180[1].jpg">
            <a:extLst>
              <a:ext uri="{FF2B5EF4-FFF2-40B4-BE49-F238E27FC236}">
                <a16:creationId xmlns:a16="http://schemas.microsoft.com/office/drawing/2014/main" id="{2CF3A3C0-4DB5-4BA7-A7F8-43C0BAE639C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0312" y="620688"/>
            <a:ext cx="1296144" cy="12961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ZoneTexte 3">
            <a:extLst>
              <a:ext uri="{FF2B5EF4-FFF2-40B4-BE49-F238E27FC236}">
                <a16:creationId xmlns:a16="http://schemas.microsoft.com/office/drawing/2014/main" id="{E21C4242-9FF8-4EC1-9ACF-8D34DA5B6DDB}"/>
              </a:ext>
            </a:extLst>
          </p:cNvPr>
          <p:cNvSpPr txBox="1"/>
          <p:nvPr/>
        </p:nvSpPr>
        <p:spPr>
          <a:xfrm>
            <a:off x="251520" y="116632"/>
            <a:ext cx="8424936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cap="all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Good Navigation Status </a:t>
            </a:r>
            <a:r>
              <a:rPr lang="fr-FR" sz="105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|</a:t>
            </a:r>
            <a:r>
              <a:rPr lang="en-US" sz="1050" cap="all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1050" cap="all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fr-FR" sz="105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/ 10 </a:t>
            </a:r>
            <a:r>
              <a:rPr lang="fr-FR" sz="105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| Background</a:t>
            </a:r>
          </a:p>
          <a:p>
            <a:endParaRPr lang="en-US" sz="1050" b="1" cap="all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997827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0" y="-58316"/>
            <a:ext cx="9144000" cy="6858000"/>
          </a:xfrm>
          <a:prstGeom prst="rect">
            <a:avLst/>
          </a:prstGeom>
          <a:solidFill>
            <a:srgbClr val="FFDF4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Rectangle 1"/>
          <p:cNvSpPr/>
          <p:nvPr/>
        </p:nvSpPr>
        <p:spPr>
          <a:xfrm>
            <a:off x="0" y="6741368"/>
            <a:ext cx="9144000" cy="116632"/>
          </a:xfrm>
          <a:prstGeom prst="rect">
            <a:avLst/>
          </a:prstGeom>
          <a:solidFill>
            <a:srgbClr val="0033A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7" name="Image 6" descr="CCNR_logo_2.png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686609" y="5877272"/>
            <a:ext cx="1629807" cy="474475"/>
          </a:xfrm>
          <a:prstGeom prst="rect">
            <a:avLst/>
          </a:prstGeom>
        </p:spPr>
      </p:pic>
      <p:sp>
        <p:nvSpPr>
          <p:cNvPr id="10" name="Sous-titre 2"/>
          <p:cNvSpPr txBox="1">
            <a:spLocks/>
          </p:cNvSpPr>
          <p:nvPr/>
        </p:nvSpPr>
        <p:spPr>
          <a:xfrm>
            <a:off x="3257600" y="2420888"/>
            <a:ext cx="6048672" cy="1296144"/>
          </a:xfrm>
          <a:prstGeom prst="rect">
            <a:avLst/>
          </a:prstGeom>
        </p:spPr>
        <p:txBody>
          <a:bodyPr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ts val="4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de-AT" sz="4000" b="1" dirty="0">
                <a:solidFill>
                  <a:srgbClr val="0033A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STATE OF WORK</a:t>
            </a:r>
          </a:p>
          <a:p>
            <a:pPr marL="342900" marR="0" lvl="0" indent="-342900" algn="l" defTabSz="914400" rtl="0" eaLnBrk="1" fontAlgn="auto" latinLnBrk="0" hangingPunct="1">
              <a:lnSpc>
                <a:spcPts val="4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de-AT" sz="4000" b="1" dirty="0">
                <a:solidFill>
                  <a:srgbClr val="0033A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GNS</a:t>
            </a:r>
            <a:endParaRPr lang="de-DE" sz="4000" b="1" dirty="0">
              <a:solidFill>
                <a:srgbClr val="0033A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ZoneTexte 10"/>
          <p:cNvSpPr txBox="1"/>
          <p:nvPr/>
        </p:nvSpPr>
        <p:spPr>
          <a:xfrm>
            <a:off x="-2340768" y="1234480"/>
            <a:ext cx="576064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30000" dirty="0">
                <a:solidFill>
                  <a:srgbClr val="0033A1"/>
                </a:solidFill>
                <a:latin typeface="+mj-lt"/>
              </a:rPr>
              <a:t>02</a:t>
            </a:r>
            <a:r>
              <a:rPr lang="fr-FR" sz="16000" dirty="0">
                <a:solidFill>
                  <a:srgbClr val="0033A1"/>
                </a:solidFill>
                <a:latin typeface="+mj-lt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2407354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ous-titre 2"/>
          <p:cNvSpPr txBox="1">
            <a:spLocks/>
          </p:cNvSpPr>
          <p:nvPr/>
        </p:nvSpPr>
        <p:spPr>
          <a:xfrm>
            <a:off x="323528" y="764704"/>
            <a:ext cx="8496944" cy="5616624"/>
          </a:xfrm>
          <a:prstGeom prst="rect">
            <a:avLst/>
          </a:prstGeom>
        </p:spPr>
        <p:txBody>
          <a:bodyPr>
            <a:normAutofit/>
          </a:bodyPr>
          <a:lstStyle/>
          <a:p>
            <a:pPr indent="-360000">
              <a:defRPr/>
            </a:pPr>
            <a:r>
              <a:rPr lang="de-DE" sz="2800" b="1" dirty="0" err="1">
                <a:solidFill>
                  <a:srgbClr val="0033A1"/>
                </a:solidFill>
                <a:cs typeface="Arial" panose="020B0604020202020204" pitchFamily="34" charset="0"/>
              </a:rPr>
              <a:t>Preliminary</a:t>
            </a:r>
            <a:r>
              <a:rPr lang="de-DE" sz="2800" b="1" dirty="0">
                <a:solidFill>
                  <a:srgbClr val="0033A1"/>
                </a:solidFill>
                <a:cs typeface="Arial" panose="020B0604020202020204" pitchFamily="34" charset="0"/>
              </a:rPr>
              <a:t> </a:t>
            </a:r>
            <a:r>
              <a:rPr lang="de-DE" sz="2800" b="1" dirty="0" err="1">
                <a:solidFill>
                  <a:srgbClr val="0033A1"/>
                </a:solidFill>
                <a:cs typeface="Arial" panose="020B0604020202020204" pitchFamily="34" charset="0"/>
              </a:rPr>
              <a:t>proposal</a:t>
            </a:r>
            <a:r>
              <a:rPr lang="de-DE" sz="2800" b="1" dirty="0">
                <a:solidFill>
                  <a:srgbClr val="0033A1"/>
                </a:solidFill>
                <a:cs typeface="Arial" panose="020B0604020202020204" pitchFamily="34" charset="0"/>
              </a:rPr>
              <a:t> </a:t>
            </a:r>
            <a:r>
              <a:rPr lang="de-DE" sz="2800" b="1" dirty="0" err="1">
                <a:solidFill>
                  <a:srgbClr val="0033A1"/>
                </a:solidFill>
                <a:cs typeface="Arial" panose="020B0604020202020204" pitchFamily="34" charset="0"/>
              </a:rPr>
              <a:t>by</a:t>
            </a:r>
            <a:r>
              <a:rPr lang="de-DE" sz="2800" b="1" dirty="0">
                <a:solidFill>
                  <a:srgbClr val="0033A1"/>
                </a:solidFill>
                <a:cs typeface="Arial" panose="020B0604020202020204" pitchFamily="34" charset="0"/>
              </a:rPr>
              <a:t> </a:t>
            </a:r>
            <a:r>
              <a:rPr lang="de-DE" sz="2800" b="1" dirty="0" err="1">
                <a:solidFill>
                  <a:srgbClr val="0033A1"/>
                </a:solidFill>
                <a:cs typeface="Arial" panose="020B0604020202020204" pitchFamily="34" charset="0"/>
              </a:rPr>
              <a:t>the</a:t>
            </a:r>
            <a:r>
              <a:rPr lang="de-DE" sz="2800" b="1" dirty="0">
                <a:solidFill>
                  <a:srgbClr val="0033A1"/>
                </a:solidFill>
                <a:cs typeface="Arial" panose="020B0604020202020204" pitchFamily="34" charset="0"/>
              </a:rPr>
              <a:t> </a:t>
            </a:r>
            <a:r>
              <a:rPr lang="de-DE" sz="2800" b="1" dirty="0" err="1">
                <a:solidFill>
                  <a:srgbClr val="0033A1"/>
                </a:solidFill>
                <a:cs typeface="Arial" panose="020B0604020202020204" pitchFamily="34" charset="0"/>
              </a:rPr>
              <a:t>correspondance</a:t>
            </a:r>
            <a:r>
              <a:rPr lang="de-DE" sz="2800" b="1" dirty="0">
                <a:solidFill>
                  <a:srgbClr val="0033A1"/>
                </a:solidFill>
                <a:cs typeface="Arial" panose="020B0604020202020204" pitchFamily="34" charset="0"/>
              </a:rPr>
              <a:t> group</a:t>
            </a:r>
          </a:p>
          <a:p>
            <a:pPr indent="-360000">
              <a:defRPr/>
            </a:pPr>
            <a:endParaRPr lang="de-DE" sz="2000" b="1" dirty="0">
              <a:solidFill>
                <a:srgbClr val="0033A1"/>
              </a:solidFill>
              <a:cs typeface="Arial" panose="020B0604020202020204" pitchFamily="34" charset="0"/>
            </a:endParaRPr>
          </a:p>
          <a:p>
            <a:pPr indent="-360000">
              <a:defRPr/>
            </a:pPr>
            <a:endParaRPr lang="de-DE" sz="2000" b="1" dirty="0">
              <a:solidFill>
                <a:srgbClr val="0033A1"/>
              </a:solidFill>
              <a:cs typeface="Arial" panose="020B0604020202020204" pitchFamily="34" charset="0"/>
            </a:endParaRPr>
          </a:p>
          <a:p>
            <a:pPr indent="-360000">
              <a:defRPr/>
            </a:pPr>
            <a:r>
              <a:rPr lang="en-US" sz="2000" b="1" dirty="0">
                <a:solidFill>
                  <a:srgbClr val="0033A1"/>
                </a:solidFill>
                <a:cs typeface="Arial" panose="020B0604020202020204" pitchFamily="34" charset="0"/>
              </a:rPr>
              <a:t>Development of  proposals for appropriate objectives for rivers and canals</a:t>
            </a:r>
            <a:r>
              <a:rPr lang="de-DE" sz="2000" b="1" dirty="0">
                <a:solidFill>
                  <a:srgbClr val="0033A1"/>
                </a:solidFill>
                <a:cs typeface="Arial" panose="020B0604020202020204" pitchFamily="34" charset="0"/>
              </a:rPr>
              <a:t>:</a:t>
            </a:r>
          </a:p>
          <a:p>
            <a:pPr marL="1073150" lvl="4" indent="-354013">
              <a:spcBef>
                <a:spcPts val="300"/>
              </a:spcBef>
              <a:buFont typeface="Wingdings" panose="05000000000000000000" pitchFamily="2" charset="2"/>
              <a:buChar char="§"/>
              <a:defRPr/>
            </a:pPr>
            <a:endParaRPr lang="en-US" sz="2000" dirty="0">
              <a:solidFill>
                <a:srgbClr val="0033A1"/>
              </a:solidFill>
              <a:cs typeface="Arial" panose="020B0604020202020204" pitchFamily="34" charset="0"/>
            </a:endParaRPr>
          </a:p>
          <a:p>
            <a:pPr marL="1073150" lvl="4" indent="-354013">
              <a:spcBef>
                <a:spcPts val="300"/>
              </a:spcBef>
              <a:buFont typeface="Wingdings" panose="05000000000000000000" pitchFamily="2" charset="2"/>
              <a:buChar char="§"/>
              <a:defRPr/>
            </a:pPr>
            <a:r>
              <a:rPr lang="en-US" sz="2000" dirty="0">
                <a:solidFill>
                  <a:srgbClr val="0033A1"/>
                </a:solidFill>
                <a:cs typeface="Arial" panose="020B0604020202020204" pitchFamily="34" charset="0"/>
              </a:rPr>
              <a:t>Proposal for a GNS comprises 3 different types GNS A, GNS B and GNS C</a:t>
            </a:r>
          </a:p>
          <a:p>
            <a:pPr marL="1073150" lvl="4" indent="-354013">
              <a:spcBef>
                <a:spcPts val="300"/>
              </a:spcBef>
              <a:buFont typeface="Wingdings" panose="05000000000000000000" pitchFamily="2" charset="2"/>
              <a:buChar char="§"/>
              <a:defRPr/>
            </a:pPr>
            <a:endParaRPr lang="en-US" sz="2000" dirty="0">
              <a:solidFill>
                <a:srgbClr val="0033A1"/>
              </a:solidFill>
              <a:cs typeface="Arial" panose="020B0604020202020204" pitchFamily="34" charset="0"/>
            </a:endParaRPr>
          </a:p>
          <a:p>
            <a:pPr marL="1073150" lvl="4" indent="-354013">
              <a:spcBef>
                <a:spcPts val="300"/>
              </a:spcBef>
              <a:buFont typeface="Wingdings" panose="05000000000000000000" pitchFamily="2" charset="2"/>
              <a:buChar char="§"/>
              <a:defRPr/>
            </a:pPr>
            <a:r>
              <a:rPr lang="en-US" sz="2000" dirty="0">
                <a:solidFill>
                  <a:srgbClr val="0033A1"/>
                </a:solidFill>
                <a:cs typeface="Arial" panose="020B0604020202020204" pitchFamily="34" charset="0"/>
              </a:rPr>
              <a:t>These 3 GNS are considered equal in terms of quality of navigation infrastructure</a:t>
            </a:r>
          </a:p>
          <a:p>
            <a:pPr marL="1073150" lvl="4" indent="-354013">
              <a:spcBef>
                <a:spcPts val="300"/>
              </a:spcBef>
              <a:buFont typeface="Wingdings" panose="05000000000000000000" pitchFamily="2" charset="2"/>
              <a:buChar char="§"/>
              <a:defRPr/>
            </a:pPr>
            <a:endParaRPr lang="en-US" sz="2000" dirty="0">
              <a:solidFill>
                <a:srgbClr val="0033A1"/>
              </a:solidFill>
              <a:cs typeface="Arial" panose="020B0604020202020204" pitchFamily="34" charset="0"/>
            </a:endParaRPr>
          </a:p>
          <a:p>
            <a:pPr marL="1073150" lvl="4" indent="-354013">
              <a:spcBef>
                <a:spcPts val="300"/>
              </a:spcBef>
              <a:buFont typeface="Wingdings" panose="05000000000000000000" pitchFamily="2" charset="2"/>
              <a:buChar char="§"/>
              <a:defRPr/>
            </a:pPr>
            <a:r>
              <a:rPr lang="en-US" sz="2000" dirty="0">
                <a:solidFill>
                  <a:srgbClr val="0033A1"/>
                </a:solidFill>
                <a:cs typeface="Arial" panose="020B0604020202020204" pitchFamily="34" charset="0"/>
              </a:rPr>
              <a:t>Based on the idea, that today at most European rivers, maximum depth is already realized for all kinds of navigation conditions</a:t>
            </a:r>
          </a:p>
          <a:p>
            <a:pPr marL="1073150" lvl="4" indent="-354013">
              <a:spcBef>
                <a:spcPts val="300"/>
              </a:spcBef>
              <a:buFont typeface="Wingdings" panose="05000000000000000000" pitchFamily="2" charset="2"/>
              <a:buChar char="§"/>
              <a:defRPr/>
            </a:pPr>
            <a:endParaRPr lang="en-US" sz="2000" dirty="0">
              <a:solidFill>
                <a:srgbClr val="0033A1"/>
              </a:solidFill>
              <a:cs typeface="Arial" panose="020B0604020202020204" pitchFamily="34" charset="0"/>
            </a:endParaRPr>
          </a:p>
          <a:p>
            <a:pPr marL="1073150" lvl="4" indent="-354013">
              <a:spcBef>
                <a:spcPts val="300"/>
              </a:spcBef>
              <a:buFont typeface="Wingdings" panose="05000000000000000000" pitchFamily="2" charset="2"/>
              <a:buChar char="§"/>
              <a:defRPr/>
            </a:pPr>
            <a:endParaRPr lang="en-US" sz="2000" dirty="0">
              <a:solidFill>
                <a:srgbClr val="0033A1"/>
              </a:solidFill>
              <a:cs typeface="Arial" panose="020B0604020202020204" pitchFamily="34" charset="0"/>
            </a:endParaRPr>
          </a:p>
          <a:p>
            <a:pPr marL="1073150" lvl="4" indent="-354013">
              <a:spcBef>
                <a:spcPts val="300"/>
              </a:spcBef>
              <a:buFont typeface="Wingdings" panose="05000000000000000000" pitchFamily="2" charset="2"/>
              <a:buChar char="§"/>
              <a:defRPr/>
            </a:pPr>
            <a:endParaRPr lang="de-DE" sz="2000" b="1" dirty="0">
              <a:solidFill>
                <a:srgbClr val="0033A1"/>
              </a:solidFill>
              <a:cs typeface="Arial" panose="020B0604020202020204" pitchFamily="34" charset="0"/>
            </a:endParaRPr>
          </a:p>
          <a:p>
            <a:pPr marL="719137" lvl="4">
              <a:spcBef>
                <a:spcPts val="300"/>
              </a:spcBef>
              <a:defRPr/>
            </a:pPr>
            <a:endParaRPr lang="en-US" sz="2400" dirty="0">
              <a:solidFill>
                <a:srgbClr val="0033A1"/>
              </a:solidFill>
              <a:cs typeface="Arial" panose="020B0604020202020204" pitchFamily="34" charset="0"/>
            </a:endParaRPr>
          </a:p>
          <a:p>
            <a:pPr marL="2187575" lvl="4" indent="-358775">
              <a:spcBef>
                <a:spcPts val="300"/>
              </a:spcBef>
              <a:buFont typeface="Wingdings" panose="05000000000000000000" pitchFamily="2" charset="2"/>
              <a:buChar char="§"/>
              <a:defRPr/>
            </a:pPr>
            <a:endParaRPr lang="de-DE" sz="2400" dirty="0">
              <a:solidFill>
                <a:srgbClr val="0033A1"/>
              </a:solidFill>
              <a:cs typeface="Arial" panose="020B0604020202020204" pitchFamily="34" charset="0"/>
            </a:endParaRPr>
          </a:p>
          <a:p>
            <a:pPr>
              <a:spcBef>
                <a:spcPts val="300"/>
              </a:spcBef>
              <a:defRPr/>
            </a:pPr>
            <a:endParaRPr lang="de-DE" sz="2400" b="1" dirty="0">
              <a:solidFill>
                <a:srgbClr val="0033A1"/>
              </a:solidFill>
              <a:cs typeface="Arial" panose="020B0604020202020204" pitchFamily="34" charset="0"/>
            </a:endParaRPr>
          </a:p>
          <a:p>
            <a:pPr marL="358775" indent="-358775">
              <a:spcBef>
                <a:spcPts val="300"/>
              </a:spcBef>
              <a:buFont typeface="Wingdings" panose="05000000000000000000" pitchFamily="2" charset="2"/>
              <a:buChar char="Ø"/>
              <a:defRPr/>
            </a:pPr>
            <a:endParaRPr lang="de-DE" sz="2400" b="1" dirty="0">
              <a:solidFill>
                <a:srgbClr val="0033A1"/>
              </a:solidFill>
              <a:cs typeface="Arial" panose="020B0604020202020204" pitchFamily="34" charset="0"/>
            </a:endParaRP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E3AB72F6-06B4-4322-B900-B6B8C902BC4B}"/>
              </a:ext>
            </a:extLst>
          </p:cNvPr>
          <p:cNvSpPr txBox="1"/>
          <p:nvPr/>
        </p:nvSpPr>
        <p:spPr>
          <a:xfrm>
            <a:off x="251520" y="116632"/>
            <a:ext cx="8424936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cap="all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Good Navigation Status </a:t>
            </a:r>
            <a:r>
              <a:rPr lang="fr-FR" sz="105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|</a:t>
            </a:r>
            <a:r>
              <a:rPr lang="en-US" sz="1050" cap="all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1050" cap="all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r>
              <a:rPr lang="fr-FR" sz="105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/ 10 </a:t>
            </a:r>
            <a:r>
              <a:rPr lang="fr-FR" sz="105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| Background</a:t>
            </a:r>
          </a:p>
          <a:p>
            <a:endParaRPr lang="en-US" sz="1050" b="1" cap="all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028835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Standaardontwerp">
  <a:themeElements>
    <a:clrScheme name="Standaardontwerp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tandaardontwerp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tandaardontwerp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1_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768</Words>
  <Application>Microsoft Office PowerPoint</Application>
  <PresentationFormat>Bildschirmpräsentation (4:3)</PresentationFormat>
  <Paragraphs>194</Paragraphs>
  <Slides>17</Slides>
  <Notes>2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3</vt:i4>
      </vt:variant>
      <vt:variant>
        <vt:lpstr>Folientitel</vt:lpstr>
      </vt:variant>
      <vt:variant>
        <vt:i4>17</vt:i4>
      </vt:variant>
    </vt:vector>
  </HeadingPairs>
  <TitlesOfParts>
    <vt:vector size="23" baseType="lpstr">
      <vt:lpstr>Arial</vt:lpstr>
      <vt:lpstr>Calibri</vt:lpstr>
      <vt:lpstr>Wingdings</vt:lpstr>
      <vt:lpstr>Thème Office</vt:lpstr>
      <vt:lpstr>Standaardontwerp</vt:lpstr>
      <vt:lpstr>1_Thème Office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Margaux Philippe</dc:creator>
  <cp:lastModifiedBy>Kai Kempmann</cp:lastModifiedBy>
  <cp:revision>279</cp:revision>
  <cp:lastPrinted>2016-01-14T08:08:35Z</cp:lastPrinted>
  <dcterms:created xsi:type="dcterms:W3CDTF">2014-10-16T07:41:59Z</dcterms:created>
  <dcterms:modified xsi:type="dcterms:W3CDTF">2019-03-30T17:06:02Z</dcterms:modified>
</cp:coreProperties>
</file>